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e data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e data</a:t>
            </a:r>
          </a:p>
        </p:txBody>
      </p:sp>
      <p:sp>
        <p:nvSpPr>
          <p:cNvPr id="12" name="Título da apresentação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13" name="Nível um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100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101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ítulo da agenda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da agenda</a:t>
            </a:r>
          </a:p>
        </p:txBody>
      </p:sp>
      <p:sp>
        <p:nvSpPr>
          <p:cNvPr id="109" name="Subtítulo da agenda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da agenda</a:t>
            </a:r>
          </a:p>
        </p:txBody>
      </p:sp>
      <p:sp>
        <p:nvSpPr>
          <p:cNvPr id="110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Tópicos da agenda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cl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Nível um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Declaração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c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Nível um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Informação factual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Informação factual</a:t>
            </a:r>
          </a:p>
        </p:txBody>
      </p:sp>
      <p:sp>
        <p:nvSpPr>
          <p:cNvPr id="128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ribuição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Atribuição</a:t>
            </a:r>
          </a:p>
        </p:txBody>
      </p:sp>
      <p:sp>
        <p:nvSpPr>
          <p:cNvPr id="136" name="Nível um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“Citação notável”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a -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gela de salada com arroz frito, ovos cozidos e pauzinho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Tigela com pastéis de salmão, salada e húm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Taça de massa pappardelle com manteiga e salsa, avelãs tostadas e queijo parmesão lascado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igela de salada com arroz frito, ovos cozidos e pauzinho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az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acates e lima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ítulo da apresentação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Título da apresentação</a:t>
            </a:r>
          </a:p>
        </p:txBody>
      </p:sp>
      <p:sp>
        <p:nvSpPr>
          <p:cNvPr id="23" name="Autor e data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Autor e data</a:t>
            </a:r>
          </a:p>
        </p:txBody>
      </p:sp>
      <p:sp>
        <p:nvSpPr>
          <p:cNvPr id="24" name="Nível um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da apresentação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fotografia alternativ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gela com pastéis de salmão, salada e húm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Título do diapositivo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Título do diapositivo</a:t>
            </a:r>
          </a:p>
        </p:txBody>
      </p:sp>
      <p:sp>
        <p:nvSpPr>
          <p:cNvPr id="34" name="Nível um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Subtítulo do diapositivo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Número do diapositivo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e 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o diapositivo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43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44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r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ível um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marcas e fot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61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Taça de massa pappardelle com manteiga e salsa, avelãs tostadas e queijo parmesão lascado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64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/marcas/vídeo em direto peque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72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74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/marcas/vídeo em dire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ubtítulo do diapositivo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Subtítulo do diapositivo</a:t>
            </a:r>
          </a:p>
        </p:txBody>
      </p:sp>
      <p:sp>
        <p:nvSpPr>
          <p:cNvPr id="82" name="Nível um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3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Título do diapositivo</a:t>
            </a:r>
          </a:p>
        </p:txBody>
      </p:sp>
      <p:sp>
        <p:nvSpPr>
          <p:cNvPr id="84" name="Número do diapositivo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ítulo de secção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Título de secção</a:t>
            </a:r>
          </a:p>
        </p:txBody>
      </p:sp>
      <p:sp>
        <p:nvSpPr>
          <p:cNvPr id="92" name="Número do diapositivo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o diapositivo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Título do diapositivo</a:t>
            </a:r>
          </a:p>
        </p:txBody>
      </p:sp>
      <p:sp>
        <p:nvSpPr>
          <p:cNvPr id="3" name="Nível um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Texto do diapositivo com marcas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Número do diapositivo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Dirac.jpg" descr="Dirac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11255" y="-45264"/>
            <a:ext cx="15954209" cy="13806528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José Pedro do Amaral zp.amaral@colegiodestomas.com"/>
          <p:cNvSpPr txBox="1"/>
          <p:nvPr>
            <p:ph type="body" idx="21"/>
          </p:nvPr>
        </p:nvSpPr>
        <p:spPr>
          <a:xfrm>
            <a:off x="1201340" y="12698062"/>
            <a:ext cx="21971003" cy="63697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José Pedro do Amaral </a:t>
            </a:r>
            <a:r>
              <a:rPr b="0" i="1"/>
              <a:t>zp.amaral@colegiodestomas.com</a:t>
            </a:r>
          </a:p>
        </p:txBody>
      </p:sp>
      <p:sp>
        <p:nvSpPr>
          <p:cNvPr id="173" name="Física — 12.º ano"/>
          <p:cNvSpPr txBox="1"/>
          <p:nvPr>
            <p:ph type="ctrTitle"/>
          </p:nvPr>
        </p:nvSpPr>
        <p:spPr>
          <a:xfrm>
            <a:off x="190496" y="136591"/>
            <a:ext cx="11788390" cy="1905001"/>
          </a:xfrm>
          <a:prstGeom prst="rect">
            <a:avLst/>
          </a:prstGeom>
        </p:spPr>
        <p:txBody>
          <a:bodyPr/>
          <a:lstStyle/>
          <a:p>
            <a:pPr/>
            <a:r>
              <a:t>Física — 12.º ano</a:t>
            </a:r>
          </a:p>
        </p:txBody>
      </p:sp>
      <p:pic>
        <p:nvPicPr>
          <p:cNvPr id="174" name="image001.png" descr="image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4465" y="12238435"/>
            <a:ext cx="1514604" cy="1514605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1902–1984"/>
          <p:cNvSpPr txBox="1"/>
          <p:nvPr/>
        </p:nvSpPr>
        <p:spPr>
          <a:xfrm>
            <a:off x="20966191" y="12650823"/>
            <a:ext cx="3130602" cy="80843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56816" dir="5400000">
              <a:srgbClr val="000000">
                <a:alpha val="9638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pPr/>
            <a:r>
              <a:t>1902–1984</a:t>
            </a:r>
          </a:p>
        </p:txBody>
      </p:sp>
      <p:sp>
        <p:nvSpPr>
          <p:cNvPr id="176" name="domínio 1 — Método científico e tratamento de dados;…"/>
          <p:cNvSpPr txBox="1"/>
          <p:nvPr/>
        </p:nvSpPr>
        <p:spPr>
          <a:xfrm>
            <a:off x="426063" y="2924274"/>
            <a:ext cx="21774266" cy="8431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900"/>
            </a:pPr>
            <a:r>
              <a:t>domínio 1 — </a:t>
            </a:r>
            <a:r>
              <a:rPr b="1"/>
              <a:t>Método científico e tratamento de dados;</a:t>
            </a:r>
            <a:endParaRPr b="1"/>
          </a:p>
          <a:p>
            <a:pPr>
              <a:defRPr sz="3900"/>
            </a:pPr>
            <a:r>
              <a:t>domínio 2 — </a:t>
            </a:r>
            <a:r>
              <a:rPr b="1"/>
              <a:t>Mecânica (cinemática, dinâmica, momento linear e </a:t>
            </a:r>
            <a:r>
              <a:rPr b="1">
                <a:solidFill>
                  <a:srgbClr val="FFFFFF"/>
                </a:solidFill>
              </a:rPr>
              <a:t>energia);</a:t>
            </a:r>
          </a:p>
          <a:p>
            <a:pPr>
              <a:defRPr sz="3900"/>
            </a:pPr>
            <a:r>
              <a:t>domínio 3 — </a:t>
            </a:r>
            <a:r>
              <a:rPr b="1"/>
              <a:t>Gravitação, mecânica orbital e exploração espacia</a:t>
            </a:r>
            <a:r>
              <a:rPr b="1">
                <a:solidFill>
                  <a:srgbClr val="FFFFFF"/>
                </a:solidFill>
              </a:rPr>
              <a:t>l;</a:t>
            </a:r>
          </a:p>
          <a:p>
            <a:pPr>
              <a:defRPr sz="3900"/>
            </a:pPr>
            <a:r>
              <a:t>domínio 4 — </a:t>
            </a:r>
            <a:r>
              <a:rPr b="1"/>
              <a:t>Campos eléctricos e magnéticos e indução electro</a:t>
            </a:r>
            <a:r>
              <a:rPr b="1">
                <a:solidFill>
                  <a:srgbClr val="FFFFFF"/>
                </a:solidFill>
              </a:rPr>
              <a:t>magnética; Radioactividade</a:t>
            </a:r>
            <a:r>
              <a:rPr>
                <a:solidFill>
                  <a:srgbClr val="FFFFFF"/>
                </a:solidFill>
              </a:rPr>
              <a:t>;</a:t>
            </a:r>
          </a:p>
          <a:p>
            <a:pPr>
              <a:defRPr sz="3900"/>
            </a:pPr>
            <a:r>
              <a:t>domínio 5 — </a:t>
            </a:r>
            <a:r>
              <a:rPr b="1"/>
              <a:t>Mecânica de fluidos</a:t>
            </a:r>
            <a:r>
              <a:t>;</a:t>
            </a:r>
          </a:p>
          <a:p>
            <a:pPr>
              <a:defRPr sz="3900"/>
            </a:pPr>
            <a:r>
              <a:t>domínio 5 — </a:t>
            </a:r>
            <a:r>
              <a:rPr b="1"/>
              <a:t>Física moderna</a:t>
            </a:r>
            <a:r>
              <a:t> (relatividade restrita; dualidade</a:t>
            </a:r>
          </a:p>
          <a:p>
            <a:pPr>
              <a:defRPr sz="3900"/>
            </a:pPr>
            <a:r>
              <a:t>        onda-corpúsculo; física atómica; radioactividade; lasers, incert</a:t>
            </a:r>
            <a:r>
              <a:rPr>
                <a:solidFill>
                  <a:srgbClr val="FFFFFF"/>
                </a:solidFill>
              </a:rPr>
              <a:t>eza e</a:t>
            </a:r>
          </a:p>
          <a:p>
            <a:pPr>
              <a:defRPr sz="3900"/>
            </a:pPr>
            <a:r>
              <a:t>        computação quântica).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