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11480" cy="4114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88720" y="640080"/>
            <a:ext cx="411480" cy="411480"/>
          </a:xfrm>
          <a:prstGeom prst="rect">
            <a:avLst/>
          </a:prstGeom>
          <a:solidFill>
            <a:srgbClr val="1F5DA8"/>
          </a:solidFill>
          <a:ln w="12700">
            <a:solidFill>
              <a:srgbClr val="1F5DA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4023360"/>
            <a:ext cx="411480" cy="411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63840" y="4023360"/>
            <a:ext cx="411480" cy="411480"/>
          </a:xfrm>
          <a:prstGeom prst="ellipse">
            <a:avLst/>
          </a:prstGeom>
          <a:solidFill>
            <a:srgbClr val="1F5DA8"/>
          </a:solidFill>
          <a:ln w="12700">
            <a:solidFill>
              <a:srgbClr val="1F5D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4592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Emaranhamento Quântico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242316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i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Simplificado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48640" y="333756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Adaptado de Frank Wilczek — Quanta Magazine, 2016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37033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Física — 12.º ano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Princípio da Complementaridade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8229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41732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“Nenhuma única visão da realidade física capta todos os seus aspectos; é necessário ter em conta múltiplas visões — válidas, mas mutuamente exclusivas.”</a:t>
            </a:r>
            <a:endParaRPr lang="en-US" sz="16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Niels Bohr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251960" y="3017520"/>
            <a:ext cx="640080" cy="64008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0" y="37033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q-on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206240" y="3200400"/>
            <a:ext cx="-1463040" cy="822960"/>
          </a:xfrm>
          <a:prstGeom prst="line">
            <a:avLst/>
          </a:prstGeom>
          <a:noFill/>
          <a:ln w="19050">
            <a:solidFill>
              <a:srgbClr val="5A6779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4937760" y="3200400"/>
            <a:ext cx="1463040" cy="822960"/>
          </a:xfrm>
          <a:prstGeom prst="line">
            <a:avLst/>
          </a:prstGeom>
          <a:noFill/>
          <a:ln w="19050">
            <a:solidFill>
              <a:srgbClr val="5A6779"/>
            </a:solidFill>
            <a:prstDash val="solid"/>
            <a:tailEnd type="triangle"/>
          </a:ln>
        </p:spPr>
      </p:sp>
      <p:sp>
        <p:nvSpPr>
          <p:cNvPr id="9" name="Text 7"/>
          <p:cNvSpPr/>
          <p:nvPr/>
        </p:nvSpPr>
        <p:spPr>
          <a:xfrm>
            <a:off x="1554480" y="406908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Medir forma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011680" y="4370832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23160" y="4370832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26480" y="406908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Medir cor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583680" y="4370832"/>
            <a:ext cx="365760" cy="36576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995160" y="4370832"/>
            <a:ext cx="365760" cy="365760"/>
          </a:xfrm>
          <a:prstGeom prst="ellipse">
            <a:avLst/>
          </a:prstGeom>
          <a:solidFill>
            <a:srgbClr val="1F5DA8"/>
          </a:solidFill>
          <a:ln w="12700">
            <a:solidFill>
              <a:srgbClr val="1F5D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44348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... mas nunca os dois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Duas consequências da complementaridade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3931920" cy="31089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600200"/>
            <a:ext cx="502920" cy="50292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77240" y="228600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 propriedade que não é medida pode não existir.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77240" y="3246120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Falar de “a cor” de um q-on antes da medição da cor é, no melhor dos casos, prematuro.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63440" y="1371600"/>
            <a:ext cx="3931920" cy="31089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92040" y="1600200"/>
            <a:ext cx="502920" cy="50292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600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92040" y="228600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medição é um processo activo que altera o sistema medido.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892040" y="3246120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Medir não é “observar passivamente”: é interferir com o sistema, escolhendo que aspecto da realidade revelar.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efeito EPR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86868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Einstein, Podolsky, Rosen — 1935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251960" y="2331720"/>
            <a:ext cx="640080" cy="64008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0" y="3017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251960" y="2651760"/>
            <a:ext cx="-2468880" cy="0"/>
          </a:xfrm>
          <a:prstGeom prst="line">
            <a:avLst/>
          </a:prstGeom>
          <a:noFill/>
          <a:ln w="19050">
            <a:solidFill>
              <a:srgbClr val="5A6779"/>
            </a:solidFill>
            <a:prstDash val="dash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4892040" y="2651760"/>
            <a:ext cx="2468880" cy="0"/>
          </a:xfrm>
          <a:prstGeom prst="line">
            <a:avLst/>
          </a:prstGeom>
          <a:noFill/>
          <a:ln w="19050">
            <a:solidFill>
              <a:srgbClr val="5A6779"/>
            </a:solidFill>
            <a:prstDash val="dash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1508760" y="2331720"/>
            <a:ext cx="640080" cy="640080"/>
          </a:xfrm>
          <a:prstGeom prst="ellipse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995160" y="2331720"/>
            <a:ext cx="640080" cy="640080"/>
          </a:xfrm>
          <a:prstGeom prst="ellipse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Experimentador 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14400" y="33832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escolhe medir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OU cor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Experimentador B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0" y="33832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escolhe medir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OU cor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41605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par de q-ons preparados num estado emaranhado é separado por uma grande distância. Cada experimentador, independentemente, decide ao acaso o que medir. O que se observa quando comparam os resultados?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resultados EPR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8229600" cy="1051560"/>
          </a:xfrm>
          <a:prstGeom prst="rect">
            <a:avLst/>
          </a:prstGeom>
          <a:solidFill>
            <a:srgbClr val="FFF6D6"/>
          </a:solidFill>
          <a:ln w="254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371600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Ambos medem cor → resultados sempre concordam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vermelho/vermelho ou azul/azul. Nunca um vermelho e o outro azul.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2404872"/>
            <a:ext cx="8229600" cy="1051560"/>
          </a:xfrm>
          <a:prstGeom prst="rect">
            <a:avLst/>
          </a:prstGeom>
          <a:solidFill>
            <a:srgbClr val="FFF6D6"/>
          </a:solidFill>
          <a:ln w="254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49631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Ambos medem forma → resultados sempre concordam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7240" y="2907792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quadrado/quadrado ou círculo/círculo.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529584"/>
            <a:ext cx="8229600" cy="10515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621024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mede forma, o outro mede cor → não há correlação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77240" y="4032504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a forma de A nada nos diz sobre a cor de B (50 %/50 %).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“action at a distance”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acção fantasmagórica à distância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8229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escolha de medição num local parece afectar o estado do sistema no outro local — mesmo que estejam separados por enormes distâncias e a medição seja praticamente simultânea.</a:t>
            </a:r>
            <a:endParaRPr lang="en-US" sz="16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Será que a teoria quântica exige a transmissão de informação a uma velocidade superior à da luz?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4297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Albert Einstein chamou-lhe “spukhafte Fernwirkung”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paradoxo dissolve-se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2697480" cy="301752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554480"/>
            <a:ext cx="457200" cy="45720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14884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se transmite informação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8346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saber que medição foi feita do outro lado, é preciso comunicação clássica — limitada à velocidade da luz.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37560" y="1371600"/>
            <a:ext cx="2697480" cy="301752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1554480"/>
            <a:ext cx="457200" cy="45720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2044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520440" y="214884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Correlações fixadas na origem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520440" y="28346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correlações entre os q-ons são impressas quando estes são criados juntos, e sobrevivem à separação.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26480" y="1371600"/>
            <a:ext cx="2697480" cy="301752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09360" y="1554480"/>
            <a:ext cx="457200" cy="45720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309360" y="214884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Analogia do par de luvas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8346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Enviar cada luva de um par para extremos opostos do planeta — abrir uma caixa diz-nos qual está na outra. Não há “magia”.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4526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peculiaridade do EPR não é a correlação em si, mas a sua incorporação em formas complementares.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efeito GHZ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86868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Greenberger, Horne, Zeilinger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434840" y="1691640"/>
            <a:ext cx="365760" cy="36576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846320" y="1737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GHZ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617720" y="1920240"/>
            <a:ext cx="-3063240" cy="777240"/>
          </a:xfrm>
          <a:prstGeom prst="line">
            <a:avLst/>
          </a:prstGeom>
          <a:noFill/>
          <a:ln w="12700">
            <a:solidFill>
              <a:srgbClr val="5A6779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280160" y="2697480"/>
            <a:ext cx="548640" cy="548640"/>
          </a:xfrm>
          <a:prstGeom prst="ellipse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3375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Experimentador 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36118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mede forma OU cor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(escolha aleatória)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17720" y="1920240"/>
            <a:ext cx="-228600" cy="777240"/>
          </a:xfrm>
          <a:prstGeom prst="line">
            <a:avLst/>
          </a:prstGeom>
          <a:noFill/>
          <a:ln w="12700">
            <a:solidFill>
              <a:srgbClr val="5A6779"/>
            </a:solidFill>
            <a:prstDash val="dash"/>
          </a:ln>
        </p:spPr>
      </p:sp>
      <p:sp>
        <p:nvSpPr>
          <p:cNvPr id="11" name="Shape 9"/>
          <p:cNvSpPr/>
          <p:nvPr/>
        </p:nvSpPr>
        <p:spPr>
          <a:xfrm>
            <a:off x="4114800" y="2697480"/>
            <a:ext cx="548640" cy="548640"/>
          </a:xfrm>
          <a:prstGeom prst="ellipse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66160" y="33375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Experimentador 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383280" y="36118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mede forma OU cor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(escolha aleatória)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617720" y="1920240"/>
            <a:ext cx="2606040" cy="777240"/>
          </a:xfrm>
          <a:prstGeom prst="line">
            <a:avLst/>
          </a:prstGeom>
          <a:noFill/>
          <a:ln w="12700">
            <a:solidFill>
              <a:srgbClr val="5A6779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6949440" y="2697480"/>
            <a:ext cx="548640" cy="548640"/>
          </a:xfrm>
          <a:prstGeom prst="ellipse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33375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Experimentador 3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17920" y="36118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mede forma OU cor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(escolha aleatória)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4251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experimentador, individualmente, obtém resultados maximamente aleatórios — 50 % de cada possibilidade. Aparentemente, nada de especial.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GHZ: “bom” e “mau”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8229600" cy="86868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3716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Convenção: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103120" y="1417320"/>
            <a:ext cx="274320" cy="27432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23160" y="1417320"/>
            <a:ext cx="274320" cy="27432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88920" y="14173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bom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663440" y="1417320"/>
            <a:ext cx="274320" cy="27432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83480" y="1417320"/>
            <a:ext cx="274320" cy="274320"/>
          </a:xfrm>
          <a:prstGeom prst="ellipse">
            <a:avLst/>
          </a:prstGeom>
          <a:solidFill>
            <a:srgbClr val="1F5DA8"/>
          </a:solidFill>
          <a:ln w="12700">
            <a:solidFill>
              <a:srgbClr val="1F5D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49240" y="14173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mau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17830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(quadrado e vermelho = bom; círculo e azul = mau)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377440"/>
            <a:ext cx="4023360" cy="21945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25146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medem forma + 1 mede cor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7724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Quantidade de “mau”: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77240" y="324612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 ou 2  (sempre par)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4754880" y="2377440"/>
            <a:ext cx="4023360" cy="21945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83480" y="25146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3 medem cor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98348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Quantidade de “mau”: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83480" y="324612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ou 3  (sempre ímpar)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“Mecânica quântica na cara”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8229600" cy="118872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41732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quantidade de “mau” é par ou ímpar?</a:t>
            </a:r>
            <a:endParaRPr lang="en-US" sz="18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8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Ambas as respostas se obtêm com certeza, em diferentes tipos de medição. A pergunta, em rigor, é </a:t>
            </a:r>
            <a:pPr indent="0" marL="0">
              <a:buNone/>
            </a:pPr>
            <a:r>
              <a:rPr lang="en-US" sz="14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 posta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efeito GHZ demole um preconceito: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310896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5A677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“Sistemas físicos têm propriedades definidas, independentemente de serem medidas.”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3749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um par de q-ons em estado GHZ isso é simplesmente falso: a escolha da medição altera o que existe para ser observado.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4434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Sidney Coleman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Histórias emaranhadas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86868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porta para a interpretação dos «muitos mundos»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822960" y="2606040"/>
            <a:ext cx="411480" cy="4114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310896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vermelho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 inicial)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234440" y="2697480"/>
            <a:ext cx="1828800" cy="-1005840"/>
          </a:xfrm>
          <a:prstGeom prst="line">
            <a:avLst/>
          </a:prstGeom>
          <a:noFill/>
          <a:ln w="19050">
            <a:solidFill>
              <a:srgbClr val="5A6779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3063240" y="1508760"/>
            <a:ext cx="41148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97480" y="196596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trajectória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quadrada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234440" y="2880360"/>
            <a:ext cx="1828800" cy="914400"/>
          </a:xfrm>
          <a:prstGeom prst="line">
            <a:avLst/>
          </a:prstGeom>
          <a:noFill/>
          <a:ln w="19050">
            <a:solidFill>
              <a:srgbClr val="5A6779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3063240" y="3703320"/>
            <a:ext cx="411480" cy="41148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97480" y="416052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trajectória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474720" y="1691640"/>
            <a:ext cx="1463040" cy="960120"/>
          </a:xfrm>
          <a:prstGeom prst="line">
            <a:avLst/>
          </a:prstGeom>
          <a:noFill/>
          <a:ln w="19050">
            <a:solidFill>
              <a:srgbClr val="5A6779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3474720" y="3886200"/>
            <a:ext cx="1463040" cy="-1234440"/>
          </a:xfrm>
          <a:prstGeom prst="line">
            <a:avLst/>
          </a:prstGeom>
          <a:noFill/>
          <a:ln w="19050">
            <a:solidFill>
              <a:srgbClr val="5A6779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4937760" y="2468880"/>
            <a:ext cx="411480" cy="411480"/>
          </a:xfrm>
          <a:prstGeom prst="ellipse">
            <a:avLst/>
          </a:prstGeom>
          <a:solidFill>
            <a:srgbClr val="1F5DA8"/>
          </a:solidFill>
          <a:ln w="12700">
            <a:solidFill>
              <a:srgbClr val="1F5D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29718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medido azul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 final)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852160" y="1463040"/>
            <a:ext cx="292608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mesma lógica aplica-se à evolução de UM q-on no tempo:</a:t>
            </a:r>
            <a:endParaRPr lang="en-US" sz="14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conseguimos atribuir um estado definido em cada instante intermédio.</a:t>
            </a:r>
            <a:endParaRPr lang="en-US" sz="14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Estas “histórias emaranhadas” dão significado matemático e experimental preciso à intuição da interpretação dos </a:t>
            </a:r>
            <a:pPr indent="0" marL="0">
              <a:buNone/>
            </a:pPr>
            <a:r>
              <a:rPr lang="en-US" sz="13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muitos mundos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autor: Frank Wilczek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280160"/>
            <a:ext cx="3108960" cy="32918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691640"/>
            <a:ext cx="3108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Nobel</a:t>
            </a:r>
            <a:endParaRPr lang="en-US" sz="3600" dirty="0"/>
          </a:p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Física</a:t>
            </a:r>
            <a:endParaRPr lang="en-US" sz="3600" dirty="0"/>
          </a:p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2004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65760" y="338328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Cromodinâmica quântica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(liberdade assimptótica)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749040" y="1325880"/>
            <a:ext cx="5029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Físico teórico no MIT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Conhecido pela divulgação rigorosa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sua tese neste artigo: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emaranhamento parece misterioso, mas o seu núcleo é simples — e esclarecê-lo abre caminho a ideias como os “muitos mundos”.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4572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gato e o que aprendemos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Schrödinger ampliou a incerteza quântica para o macroscópico. Os q-ons são, em certo sentido, gatinhos de Schrödinger controlados em laboratório.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2286000"/>
            <a:ext cx="2697480" cy="2103120"/>
          </a:xfrm>
          <a:prstGeom prst="rect">
            <a:avLst/>
          </a:prstGeom>
          <a:solidFill>
            <a:srgbClr val="2E3D72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4231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O emaranhamento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310896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correlação entre sistemas, não magia. Aparece em probabilidades clássicas.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37560" y="2286000"/>
            <a:ext cx="2697480" cy="2103120"/>
          </a:xfrm>
          <a:prstGeom prst="rect">
            <a:avLst/>
          </a:prstGeom>
          <a:solidFill>
            <a:srgbClr val="2E3D72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20440" y="24231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A complementaridade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520440" y="310896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 o que podemos atribuir como “real” antes de medir.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2286000"/>
            <a:ext cx="2697480" cy="2103120"/>
          </a:xfrm>
          <a:prstGeom prst="rect">
            <a:avLst/>
          </a:prstGeom>
          <a:solidFill>
            <a:srgbClr val="2E3D72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0" y="24231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A “estranheza” quântica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09360" y="310896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 significado matemático e experimental preciso (EPR, GHZ).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tese central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 emaranhamento é, frequentemente, considerado um fenómeno exclusivamente quântico — mas não é.”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Frank Wilczek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40080" y="2606040"/>
            <a:ext cx="3749040" cy="192024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6974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Versão clássica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3063240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Conhecimento parcial sobre dois sistemas. Saber um diz-nos algo sobre o outro. Tratável com tabelas de probabilidade.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2606040"/>
            <a:ext cx="3749040" cy="19202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7760" y="26974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Versão quântica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937760" y="3063240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mesma falta de independência, mas formulada com funções de onda — e cruzada com a complementaridade.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Comecemos pelo clássico: os c-ons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8229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“C” de clássico </a:t>
            </a:r>
            <a:pPr indent="0" marL="0">
              <a:buNone/>
            </a:pPr>
            <a:r>
              <a:rPr lang="en-US" sz="15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(podem pensar em bolos, se preferirem).</a:t>
            </a:r>
            <a:endParaRPr lang="en-US" sz="15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c-on tem dois estados possíveis: </a:t>
            </a:r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quadrado</a:t>
            </a:r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 </a:t>
            </a:r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círculo.</a:t>
            </a:r>
            <a:endParaRPr lang="en-US" sz="15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um par de c-ons, há quatro estados conjuntos: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2834640"/>
            <a:ext cx="1783080" cy="132588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82980" y="3108960"/>
            <a:ext cx="411480" cy="41148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85900" y="3108960"/>
            <a:ext cx="411480" cy="41148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74904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(quadrado, quadrado)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404872" y="2834640"/>
            <a:ext cx="1783080" cy="132588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39212" y="3108960"/>
            <a:ext cx="411480" cy="41148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42132" y="3108960"/>
            <a:ext cx="411480" cy="41148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04872" y="374904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(quadrado, círculo)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261104" y="2834640"/>
            <a:ext cx="1783080" cy="132588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95444" y="3108960"/>
            <a:ext cx="411480" cy="41148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98364" y="3108960"/>
            <a:ext cx="411480" cy="41148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61104" y="374904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(círculo, quadrado)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17336" y="2834640"/>
            <a:ext cx="1783080" cy="132588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51676" y="3108960"/>
            <a:ext cx="411480" cy="41148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054596" y="3108960"/>
            <a:ext cx="411480" cy="41148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17336" y="374904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(círculo, círculo)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Independência: 25 % em cada caso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2743200" y="1188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1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291840" y="141732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54880" y="141732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301752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2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828800" y="228600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365760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88920" y="1828800"/>
            <a:ext cx="1371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063240" y="20116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20440" y="20116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88920" y="2743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25 %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51960" y="1828800"/>
            <a:ext cx="1371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26280" y="20116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983480" y="20116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51960" y="2743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25 %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788920" y="3200400"/>
            <a:ext cx="1371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063240" y="33832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520440" y="33832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88920" y="41148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25 %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251960" y="3200400"/>
            <a:ext cx="1371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26280" y="33832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983480" y="33832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51960" y="41148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0" y="1828800"/>
            <a:ext cx="32918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Conclusão</a:t>
            </a:r>
            <a:endParaRPr lang="en-US" sz="17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a forma do primeiro c-on </a:t>
            </a:r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dá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informação útil sobre o segundo.</a:t>
            </a:r>
            <a:endParaRPr lang="en-US" sz="17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dois c-ons são </a:t>
            </a:r>
            <a:pPr indent="0" marL="0">
              <a:buNone/>
            </a:pPr>
            <a:r>
              <a:rPr lang="en-US" sz="14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independentes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Emaranhamento: correlação total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2743200" y="1188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1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291840" y="141732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54880" y="141732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301752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2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828800" y="228600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365760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88920" y="1828800"/>
            <a:ext cx="1371600" cy="1280160"/>
          </a:xfrm>
          <a:prstGeom prst="rect">
            <a:avLst/>
          </a:prstGeom>
          <a:solidFill>
            <a:srgbClr val="FFF6D6"/>
          </a:solidFill>
          <a:ln w="25400">
            <a:solidFill>
              <a:srgbClr val="C9A2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063240" y="20116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20440" y="20116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88920" y="2743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50 %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51960" y="1828800"/>
            <a:ext cx="1371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26280" y="20116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983480" y="20116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51960" y="2743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0 %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788920" y="3200400"/>
            <a:ext cx="1371600" cy="128016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063240" y="3383280"/>
            <a:ext cx="365760" cy="365760"/>
          </a:xfrm>
          <a:prstGeom prst="ellipse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520440" y="33832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88920" y="41148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0 %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251960" y="3200400"/>
            <a:ext cx="1371600" cy="1280160"/>
          </a:xfrm>
          <a:prstGeom prst="rect">
            <a:avLst/>
          </a:prstGeom>
          <a:solidFill>
            <a:srgbClr val="FFF6D6"/>
          </a:solidFill>
          <a:ln w="25400">
            <a:solidFill>
              <a:srgbClr val="C9A22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26280" y="33832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983480" y="3383280"/>
            <a:ext cx="365760" cy="365760"/>
          </a:xfrm>
          <a:prstGeom prst="rect">
            <a:avLst/>
          </a:prstGeom>
          <a:solidFill>
            <a:srgbClr val="5A6779"/>
          </a:solidFill>
          <a:ln w="12700">
            <a:solidFill>
              <a:srgbClr val="5A677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51960" y="41148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0" y="1828800"/>
            <a:ext cx="32918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Conclusão</a:t>
            </a:r>
            <a:endParaRPr lang="en-US" sz="17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Conhecer a forma de um determina </a:t>
            </a:r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certeza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forma do outro.</a:t>
            </a:r>
            <a:endParaRPr lang="en-US" sz="17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isto, em essência, </a:t>
            </a:r>
            <a:pPr indent="0" marL="0">
              <a:buNone/>
            </a:pPr>
            <a:r>
              <a:rPr lang="en-US" sz="14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emaranhamento</a:t>
            </a:r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versão quântica é a mesma ideia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vez de tabelas de probabilidade, descrevemos os estados por </a:t>
            </a:r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funções de onda</a:t>
            </a:r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 conceito-chave — a </a:t>
            </a:r>
            <a:pPr indent="0" marL="0">
              <a:buNone/>
            </a:pPr>
            <a:r>
              <a:rPr lang="en-US" sz="15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falta de independência</a:t>
            </a:r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mantém-se.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4023360" cy="2011680"/>
          </a:xfrm>
          <a:prstGeom prst="rect">
            <a:avLst/>
          </a:prstGeom>
          <a:solidFill>
            <a:srgbClr val="F4F6FB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468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independente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292608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(Φ□ + Φ○) (ψ□ + ψ○)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31520" y="370332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parênteses separam claramente os dois sistemas.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2377440"/>
            <a:ext cx="4023360" cy="2011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7760" y="2468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emaranhado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292608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Φ□ ψ□  +  Φ○ ψ○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937760" y="370332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factorizável: os sistemas não podem ser descritos isoladamente.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Onde aparece o emaranhamento na natureza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1920240" y="265176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645920" y="32918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núcleo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2560320" cy="1828800"/>
          </a:xfrm>
          <a:prstGeom prst="ellipse">
            <a:avLst/>
          </a:prstGeom>
          <a:ln w="12700">
            <a:solidFill>
              <a:srgbClr val="CADCFC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1280160" y="2286000"/>
            <a:ext cx="1828800" cy="1280160"/>
          </a:xfrm>
          <a:prstGeom prst="ellipse">
            <a:avLst/>
          </a:prstGeom>
          <a:ln w="12700">
            <a:solidFill>
              <a:srgbClr val="CADCFC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3291840" y="2834640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880360"/>
            <a:ext cx="201168" cy="201168"/>
          </a:xfrm>
          <a:prstGeom prst="ellipse">
            <a:avLst/>
          </a:prstGeom>
          <a:solidFill>
            <a:srgbClr val="1F5DA8"/>
          </a:solidFill>
          <a:ln w="12700">
            <a:solidFill>
              <a:srgbClr val="1F5DA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03120" y="2148840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0" y="150876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electrões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0" y="1371600"/>
            <a:ext cx="42062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Sempre que dois sistemas interagem, criam correlações.</a:t>
            </a:r>
            <a:endParaRPr lang="en-US" sz="15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Estados independentes são a excepção rara.</a:t>
            </a:r>
            <a:endParaRPr lang="en-US" sz="15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buNone/>
            </a:pPr>
            <a:r>
              <a:rPr lang="en-US" sz="13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Exemplo: numa molécula, as posições dos electrões e dos núcleos não são independentes — quando um núcleo se move, os electrões acompanham-no.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q-ons: forma E cor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c-ons passam agora a q-ons (quânticos). Cada q-on pode exibir duas formas e duas cores — mas nunca ambas em simultâneo.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2011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medirmos a forma...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548640" cy="5486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80160" y="2697480"/>
            <a:ext cx="731520" cy="0"/>
          </a:xfrm>
          <a:prstGeom prst="line">
            <a:avLst/>
          </a:prstGeom>
          <a:noFill/>
          <a:ln w="19050">
            <a:solidFill>
              <a:srgbClr val="5A6779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2103120" y="2423160"/>
            <a:ext cx="548640" cy="548640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34640" y="242316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...obtemos forma definida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(perdemos a cor)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32461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medirmos a cor...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65760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280160" y="3931920"/>
            <a:ext cx="731520" cy="0"/>
          </a:xfrm>
          <a:prstGeom prst="line">
            <a:avLst/>
          </a:prstGeom>
          <a:noFill/>
          <a:ln w="19050">
            <a:solidFill>
              <a:srgbClr val="5A6779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103120" y="3657600"/>
            <a:ext cx="548640" cy="5486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34640" y="36576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...obtemos cor definida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(perdemos a forma)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852160" y="2011680"/>
            <a:ext cx="2926080" cy="24688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0" y="2194560"/>
            <a:ext cx="2743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conseguimos</a:t>
            </a:r>
            <a:endParaRPr lang="en-US" sz="1600" dirty="0"/>
          </a:p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medir as duas</a:t>
            </a:r>
            <a:endParaRPr lang="en-US" sz="1600" dirty="0"/>
          </a:p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propriedades em</a:t>
            </a:r>
            <a:endParaRPr lang="en-US" sz="1600" dirty="0"/>
          </a:p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simultâneo.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943600" y="39319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consequência da teoria quântica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5760" y="484632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Emaranhamento Quântico — adapt. de F. Wilczek (Quanta, 2016)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863840" y="484632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Emaranhamento Quântico Simplificado</dc:title>
  <dc:subject>PptxGenJS Presentation</dc:subject>
  <dc:creator>Adaptação para o 12.º ano</dc:creator>
  <cp:lastModifiedBy>Adaptação para o 12.º ano</cp:lastModifiedBy>
  <cp:revision>1</cp:revision>
  <dcterms:created xsi:type="dcterms:W3CDTF">2026-05-07T11:04:09Z</dcterms:created>
  <dcterms:modified xsi:type="dcterms:W3CDTF">2026-05-07T11:04:09Z</dcterms:modified>
</cp:coreProperties>
</file>