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245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presentacao/lua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0" y="1463040"/>
            <a:ext cx="3108960" cy="31089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31520" y="6400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spc="600" kern="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Física Moderna · 12.º ano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731520" y="1280160"/>
            <a:ext cx="7680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Estará a Lua lá</a:t>
            </a:r>
            <a:endParaRPr lang="en-US" sz="4400" dirty="0"/>
          </a:p>
        </p:txBody>
      </p:sp>
      <p:sp>
        <p:nvSpPr>
          <p:cNvPr id="5" name="Text 2"/>
          <p:cNvSpPr/>
          <p:nvPr/>
        </p:nvSpPr>
        <p:spPr>
          <a:xfrm>
            <a:off x="731520" y="2148840"/>
            <a:ext cx="7680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400" b="1" i="1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quando ninguém olha?</a:t>
            </a:r>
            <a:endParaRPr lang="en-US" sz="4400" dirty="0"/>
          </a:p>
        </p:txBody>
      </p:sp>
      <p:sp>
        <p:nvSpPr>
          <p:cNvPr id="6" name="Text 3"/>
          <p:cNvSpPr/>
          <p:nvPr/>
        </p:nvSpPr>
        <p:spPr>
          <a:xfrm>
            <a:off x="731520" y="3246120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i="1" dirty="0">
                <a:solidFill>
                  <a:srgbClr val="CBD5E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Realidade e teoria quântica</a:t>
            </a:r>
            <a:endParaRPr lang="en-US" sz="2200" dirty="0"/>
          </a:p>
        </p:txBody>
      </p:sp>
      <p:sp>
        <p:nvSpPr>
          <p:cNvPr id="7" name="Shape 4"/>
          <p:cNvSpPr/>
          <p:nvPr/>
        </p:nvSpPr>
        <p:spPr>
          <a:xfrm>
            <a:off x="731520" y="4069080"/>
            <a:ext cx="1371600" cy="36576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31520" y="4251960"/>
            <a:ext cx="7680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BD5E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partir do artigo de </a:t>
            </a:r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N. David Mermin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731520" y="4572000"/>
            <a:ext cx="7680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Physics Today, abril de 1985, pp. 38–47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731520" y="603504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«Deus não joga aos dados» não é o ponto.  O ponto é o realismo.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502920" cy="502920"/>
          </a:xfrm>
          <a:prstGeom prst="ellipse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4572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24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1188720" y="384048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Característica I — interruptores iguais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02920" y="1078992"/>
            <a:ext cx="502920" cy="36576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1417320"/>
            <a:ext cx="10698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Sempre que os dois interruptores estão na mesma posição (1-1, 2-2 ou 3-3), </a:t>
            </a:r>
            <a:endParaRPr lang="en-US" sz="1800" dirty="0"/>
          </a:p>
          <a:p>
            <a:pPr indent="0" marL="0">
              <a:buNone/>
            </a:pPr>
            <a:r>
              <a:rPr lang="en-US" sz="1800" b="1" dirty="0">
                <a:solidFill>
                  <a:srgbClr val="1A24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duas lâmpadas piscam exactamente a mesma cor.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868680" y="2651760"/>
            <a:ext cx="1783080" cy="868680"/>
          </a:xfrm>
          <a:prstGeom prst="rect">
            <a:avLst/>
          </a:prstGeom>
          <a:solidFill>
            <a:srgbClr val="DCFCE7"/>
          </a:solidFill>
          <a:ln w="25400">
            <a:solidFill>
              <a:srgbClr val="2F855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68680" y="2651760"/>
            <a:ext cx="17830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A24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1 1</a:t>
            </a:r>
            <a:endParaRPr lang="en-US" sz="1600" dirty="0"/>
          </a:p>
          <a:p>
            <a:pPr algn="ctr" indent="0" marL="0">
              <a:buNone/>
            </a:pPr>
            <a:r>
              <a:rPr lang="en-US" sz="2200" b="1" dirty="0">
                <a:solidFill>
                  <a:srgbClr val="C5303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V V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2743200" y="2651760"/>
            <a:ext cx="1783080" cy="868680"/>
          </a:xfrm>
          <a:prstGeom prst="rect">
            <a:avLst/>
          </a:prstGeom>
          <a:solidFill>
            <a:srgbClr val="DCFCE7"/>
          </a:solidFill>
          <a:ln w="25400">
            <a:solidFill>
              <a:srgbClr val="2F855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0" y="2651760"/>
            <a:ext cx="17830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A24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2 2</a:t>
            </a:r>
            <a:endParaRPr lang="en-US" sz="1600" dirty="0"/>
          </a:p>
          <a:p>
            <a:pPr algn="ctr" indent="0" marL="0">
              <a:buNone/>
            </a:pPr>
            <a:r>
              <a:rPr lang="en-US" sz="2200" b="1" dirty="0">
                <a:solidFill>
                  <a:srgbClr val="2F85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 G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4617720" y="2651760"/>
            <a:ext cx="1783080" cy="868680"/>
          </a:xfrm>
          <a:prstGeom prst="rect">
            <a:avLst/>
          </a:prstGeom>
          <a:solidFill>
            <a:srgbClr val="DCFCE7"/>
          </a:solidFill>
          <a:ln w="25400">
            <a:solidFill>
              <a:srgbClr val="2F855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617720" y="2651760"/>
            <a:ext cx="17830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A24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3 3</a:t>
            </a:r>
            <a:endParaRPr lang="en-US" sz="1600" dirty="0"/>
          </a:p>
          <a:p>
            <a:pPr algn="ctr" indent="0" marL="0">
              <a:buNone/>
            </a:pPr>
            <a:r>
              <a:rPr lang="en-US" sz="2200" b="1" dirty="0">
                <a:solidFill>
                  <a:srgbClr val="C5303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V V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6492240" y="2651760"/>
            <a:ext cx="1783080" cy="868680"/>
          </a:xfrm>
          <a:prstGeom prst="rect">
            <a:avLst/>
          </a:prstGeom>
          <a:solidFill>
            <a:srgbClr val="DCFCE7"/>
          </a:solidFill>
          <a:ln w="25400">
            <a:solidFill>
              <a:srgbClr val="2F855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92240" y="2651760"/>
            <a:ext cx="17830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A24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1 1</a:t>
            </a:r>
            <a:endParaRPr lang="en-US" sz="1600" dirty="0"/>
          </a:p>
          <a:p>
            <a:pPr algn="ctr" indent="0" marL="0">
              <a:buNone/>
            </a:pPr>
            <a:r>
              <a:rPr lang="en-US" sz="2200" b="1" dirty="0">
                <a:solidFill>
                  <a:srgbClr val="2F85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 G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8366760" y="2651760"/>
            <a:ext cx="1783080" cy="868680"/>
          </a:xfrm>
          <a:prstGeom prst="rect">
            <a:avLst/>
          </a:prstGeom>
          <a:solidFill>
            <a:srgbClr val="DCFCE7"/>
          </a:solidFill>
          <a:ln w="25400">
            <a:solidFill>
              <a:srgbClr val="2F855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366760" y="2651760"/>
            <a:ext cx="17830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A24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2 2</a:t>
            </a:r>
            <a:endParaRPr lang="en-US" sz="1600" dirty="0"/>
          </a:p>
          <a:p>
            <a:pPr algn="ctr" indent="0" marL="0">
              <a:buNone/>
            </a:pPr>
            <a:r>
              <a:rPr lang="en-US" sz="2200" b="1" dirty="0">
                <a:solidFill>
                  <a:srgbClr val="C5303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V V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10241280" y="2651760"/>
            <a:ext cx="1783080" cy="868680"/>
          </a:xfrm>
          <a:prstGeom prst="rect">
            <a:avLst/>
          </a:prstGeom>
          <a:solidFill>
            <a:srgbClr val="DCFCE7"/>
          </a:solidFill>
          <a:ln w="25400">
            <a:solidFill>
              <a:srgbClr val="2F855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0241280" y="2651760"/>
            <a:ext cx="17830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A24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3 3</a:t>
            </a:r>
            <a:endParaRPr lang="en-US" sz="1600" dirty="0"/>
          </a:p>
          <a:p>
            <a:pPr algn="ctr" indent="0" marL="0">
              <a:buNone/>
            </a:pPr>
            <a:r>
              <a:rPr lang="en-US" sz="2200" b="1" dirty="0">
                <a:solidFill>
                  <a:srgbClr val="2F85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 G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731520" y="4114800"/>
            <a:ext cx="10698480" cy="228600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731520" y="4114800"/>
            <a:ext cx="91440" cy="228600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60120" y="4251960"/>
            <a:ext cx="1033272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300"/>
              </a:spcAft>
              <a:buNone/>
            </a:pPr>
            <a:r>
              <a:rPr lang="en-US" sz="1700" b="1" dirty="0">
                <a:solidFill>
                  <a:srgbClr val="1A24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 podem os dois detectores «combinar» a cor?</a:t>
            </a: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6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5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 comunicam entre si — confirma-se experimentalmente. </a:t>
            </a: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5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 podem estar pré-programados para piscar sempre a mesma cor (em outras corridas piscam cores diferentes). </a:t>
            </a: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6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5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Sobra uma única explicação «clássica»: </a:t>
            </a:r>
            <a:pPr indent="0" marL="0">
              <a:spcAft>
                <a:spcPts val="300"/>
              </a:spcAft>
              <a:buNone/>
            </a:pPr>
            <a:r>
              <a:rPr lang="en-US" sz="1500" b="1" dirty="0">
                <a:solidFill>
                  <a:srgbClr val="1A24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partículas que partem de C transportam consigo informação que determina a cor.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502920" cy="502920"/>
          </a:xfrm>
          <a:prstGeom prst="ellipse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4572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24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11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1188720" y="384048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Característica II — todas as corridas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02920" y="1078992"/>
            <a:ext cx="502920" cy="36576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1417320"/>
            <a:ext cx="10698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Considerando agora </a:t>
            </a:r>
            <a:pPr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todas as corridas</a:t>
            </a:r>
            <a:pPr indent="0" marL="0">
              <a:buNone/>
            </a:pPr>
            <a:r>
              <a:rPr lang="en-US" sz="18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sem distinguir as posições dos interruptores: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731520" y="2103120"/>
            <a:ext cx="5212080" cy="310896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2331720"/>
            <a:ext cx="52120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0" b="1" dirty="0">
                <a:solidFill>
                  <a:srgbClr val="2F85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50 %</a:t>
            </a:r>
            <a:endParaRPr lang="en-US" sz="9000" dirty="0"/>
          </a:p>
        </p:txBody>
      </p:sp>
      <p:sp>
        <p:nvSpPr>
          <p:cNvPr id="9" name="Text 7"/>
          <p:cNvSpPr/>
          <p:nvPr/>
        </p:nvSpPr>
        <p:spPr>
          <a:xfrm>
            <a:off x="731520" y="3931920"/>
            <a:ext cx="5212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1A24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piscam a mesma cor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731520" y="4434840"/>
            <a:ext cx="5212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(V V  ou  G G)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6217920" y="2103120"/>
            <a:ext cx="5212080" cy="310896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217920" y="2331720"/>
            <a:ext cx="52120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0" b="1" dirty="0">
                <a:solidFill>
                  <a:srgbClr val="C530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50 %</a:t>
            </a:r>
            <a:endParaRPr lang="en-US" sz="9000" dirty="0"/>
          </a:p>
        </p:txBody>
      </p:sp>
      <p:sp>
        <p:nvSpPr>
          <p:cNvPr id="13" name="Text 11"/>
          <p:cNvSpPr/>
          <p:nvPr/>
        </p:nvSpPr>
        <p:spPr>
          <a:xfrm>
            <a:off x="6217920" y="3931920"/>
            <a:ext cx="5212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1A24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piscam cores diferentes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6217920" y="4434840"/>
            <a:ext cx="5212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4748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(V G  ou  G V)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731520" y="5486400"/>
            <a:ext cx="10698480" cy="914400"/>
          </a:xfrm>
          <a:prstGeom prst="rect">
            <a:avLst/>
          </a:prstGeom>
          <a:solidFill>
            <a:srgbClr val="1A2456"/>
          </a:solidFill>
          <a:ln w="12700">
            <a:solidFill>
              <a:srgbClr val="1A2456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14400" y="5486400"/>
            <a:ext cx="103327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i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padrão é completamente aleatório.</a:t>
            </a:r>
            <a:endParaRPr lang="en-US" sz="1700" dirty="0"/>
          </a:p>
          <a:p>
            <a:pPr indent="0" marL="0">
              <a:buNone/>
            </a:pPr>
            <a:r>
              <a:rPr lang="en-US" sz="14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 A (e em B) saem vermelhos e verdes em proporções iguais; só comparando os dois conjuntos de dados aparece a estrutura.</a:t>
            </a:r>
            <a:endParaRPr lang="en-US" sz="17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502920" cy="502920"/>
          </a:xfrm>
          <a:prstGeom prst="ellipse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4572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24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1188720" y="384048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Tentativa de explicação: conjuntos de instruções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02920" y="1078992"/>
            <a:ext cx="502920" cy="36576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1417320"/>
            <a:ext cx="10698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explicação realista local — a única que ocorre a quem não está embebido em mecânica quântica: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731520" y="1965960"/>
            <a:ext cx="10698480" cy="155448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31520" y="1965960"/>
            <a:ext cx="91440" cy="155448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60120" y="2103120"/>
            <a:ext cx="10332720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300"/>
              </a:spcAft>
              <a:buNone/>
            </a:pPr>
            <a:r>
              <a:rPr lang="en-US" sz="1800" b="1" dirty="0">
                <a:solidFill>
                  <a:srgbClr val="1A24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partícula leva da fonte um conjunto de instruções</a:t>
            </a:r>
            <a:endParaRPr lang="en-US" sz="18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6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8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6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 diz, para cada uma das três posições do interruptor, qual a cor a fazer piscar.</a:t>
            </a:r>
            <a:endParaRPr lang="en-US" sz="18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6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 cada corrida, as duas partículas levam o </a:t>
            </a:r>
            <a:pPr indent="0" marL="0">
              <a:spcAft>
                <a:spcPts val="300"/>
              </a:spcAft>
              <a:buNone/>
            </a:pPr>
            <a:r>
              <a:rPr lang="en-US" sz="1600" b="1" dirty="0">
                <a:solidFill>
                  <a:srgbClr val="1A24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mesmo conjunto</a:t>
            </a:r>
            <a:pPr indent="0" marL="0">
              <a:spcAft>
                <a:spcPts val="300"/>
              </a:spcAft>
              <a:buNone/>
            </a:pPr>
            <a:r>
              <a:rPr lang="en-US" sz="16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731520" y="3749040"/>
            <a:ext cx="10698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A24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Exemplo:  conjunto V V G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371600" y="429768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interruptor 1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3657600" y="4297680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→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4206240" y="429768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53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vermelho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6400800" y="4315968"/>
            <a:ext cx="329184" cy="329184"/>
          </a:xfrm>
          <a:prstGeom prst="ellipse">
            <a:avLst/>
          </a:prstGeom>
          <a:solidFill>
            <a:srgbClr val="C53030"/>
          </a:solidFill>
          <a:ln w="12700">
            <a:solidFill>
              <a:srgbClr val="C5303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00800" y="4315968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1371600" y="480060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interruptor 2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3657600" y="4800600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→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4206240" y="480060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53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vermelho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6400800" y="4818888"/>
            <a:ext cx="329184" cy="329184"/>
          </a:xfrm>
          <a:prstGeom prst="ellipse">
            <a:avLst/>
          </a:prstGeom>
          <a:solidFill>
            <a:srgbClr val="C53030"/>
          </a:solidFill>
          <a:ln w="12700">
            <a:solidFill>
              <a:srgbClr val="C5303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400800" y="4818888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1371600" y="530352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interruptor 3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3657600" y="5303520"/>
            <a:ext cx="457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→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4206240" y="530352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F85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verde</a:t>
            </a:r>
            <a:endParaRPr lang="en-US" sz="1500" dirty="0"/>
          </a:p>
        </p:txBody>
      </p:sp>
      <p:sp>
        <p:nvSpPr>
          <p:cNvPr id="24" name="Shape 22"/>
          <p:cNvSpPr/>
          <p:nvPr/>
        </p:nvSpPr>
        <p:spPr>
          <a:xfrm>
            <a:off x="6400800" y="5321808"/>
            <a:ext cx="329184" cy="329184"/>
          </a:xfrm>
          <a:prstGeom prst="ellipse">
            <a:avLst/>
          </a:prstGeom>
          <a:solidFill>
            <a:srgbClr val="2F855A"/>
          </a:solidFill>
          <a:ln w="12700">
            <a:solidFill>
              <a:srgbClr val="2F855A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400800" y="5321808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7315200" y="4846320"/>
            <a:ext cx="45720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1A24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Se as duas partículas levarem sempre o mesmo conjunto, a Característica I fica imediatamente garantida.</a:t>
            </a:r>
            <a:endParaRPr lang="en-US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502920" cy="502920"/>
          </a:xfrm>
          <a:prstGeom prst="ellipse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4572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24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13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1188720" y="384048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Mas e a Característica II ?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02920" y="1078992"/>
            <a:ext cx="502920" cy="36576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pic>
        <p:nvPicPr>
          <p:cNvPr id="6" name="Image 0" descr="/home/claude/apresentacao/tabela_instrucoe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325880"/>
            <a:ext cx="5120640" cy="512064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126480" y="141732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A24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Para o conjunto V V G: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6126480" y="1828800"/>
            <a:ext cx="5486400" cy="3291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300"/>
              </a:spcAft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 os dois interruptores são definidos aleatória e independentemente, há </a:t>
            </a:r>
            <a:pPr indent="0" marL="0">
              <a:spcAft>
                <a:spcPts val="300"/>
              </a:spcAft>
              <a:buNone/>
            </a:pPr>
            <a:r>
              <a:rPr lang="en-US" sz="1400" b="1" dirty="0">
                <a:solidFill>
                  <a:srgbClr val="1A24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pares de posições</a:t>
            </a:r>
            <a:pPr indent="0" marL="0">
              <a:spcAft>
                <a:spcPts val="300"/>
              </a:spcAft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possíveis (combinações de A=1,2,3 com B=1,2,3), todos igualmente prováveis.</a:t>
            </a:r>
            <a:endParaRPr lang="en-US" sz="14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6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4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 </a:t>
            </a:r>
            <a:pPr indent="0" marL="0">
              <a:spcAft>
                <a:spcPts val="300"/>
              </a:spcAft>
              <a:buNone/>
            </a:pPr>
            <a:r>
              <a:rPr lang="en-US" sz="1400" b="1" dirty="0">
                <a:solidFill>
                  <a:srgbClr val="2F85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desses 9 pares</a:t>
            </a:r>
            <a:pPr indent="0" marL="0">
              <a:spcAft>
                <a:spcPts val="300"/>
              </a:spcAft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as duas partículas devolvem a mesma cor (igual em A e em B).</a:t>
            </a:r>
            <a:endParaRPr lang="en-US" sz="14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6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4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Logo, com este conjunto, </a:t>
            </a:r>
            <a:pPr indent="0" marL="0">
              <a:spcAft>
                <a:spcPts val="300"/>
              </a:spcAft>
              <a:buNone/>
            </a:pPr>
            <a:r>
              <a:rPr lang="en-US" sz="14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P(mesma cor) = 5/9</a:t>
            </a:r>
            <a:pPr indent="0" marL="0">
              <a:spcAft>
                <a:spcPts val="300"/>
              </a:spcAft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6126480" y="5212080"/>
            <a:ext cx="5486400" cy="128016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263640" y="5303520"/>
            <a:ext cx="52120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 simetria, qualquer conjunto com duas cores iguais e uma diferente </a:t>
            </a:r>
            <a:endParaRPr lang="en-US" sz="1300" dirty="0"/>
          </a:p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(VVG, VGV, GVV, GGV, GVG, VGG) 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1A24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dá os mesmos 5/9.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502920" cy="502920"/>
          </a:xfrm>
          <a:prstGeom prst="ellipse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4572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24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14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1188720" y="384048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Desigualdade de Bell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02920" y="1078992"/>
            <a:ext cx="502920" cy="36576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1417320"/>
            <a:ext cx="10698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A24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Os 8 conjuntos de instruções possíveis: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731520" y="1874520"/>
            <a:ext cx="5212080" cy="141732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14400" y="1965960"/>
            <a:ext cx="49377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1A24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VVV  ·  GGG</a:t>
            </a:r>
            <a:endParaRPr lang="en-US" sz="2600" dirty="0"/>
          </a:p>
          <a:p>
            <a:pPr algn="ctr" indent="0" marL="0">
              <a:buNone/>
            </a:pPr>
            <a:r>
              <a:rPr lang="en-US" sz="6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2600" dirty="0"/>
          </a:p>
          <a:p>
            <a:pPr algn="ctr" indent="0" marL="0">
              <a:buNone/>
            </a:pPr>
            <a:r>
              <a:rPr lang="en-US" sz="13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(uma só cor para tudo)</a:t>
            </a:r>
            <a:endParaRPr lang="en-US" sz="2600" dirty="0"/>
          </a:p>
          <a:p>
            <a:pPr algn="ctr" indent="0" marL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mesma cor em </a:t>
            </a:r>
            <a:pPr algn="ctr" indent="0" marL="0">
              <a:buNone/>
            </a:pPr>
            <a:r>
              <a:rPr lang="en-US" sz="1400" b="1" dirty="0">
                <a:solidFill>
                  <a:srgbClr val="2F85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9/9 = 100 %</a:t>
            </a:r>
            <a:pPr algn="ctr" indent="0" marL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das corridas</a:t>
            </a:r>
            <a:endParaRPr lang="en-US" sz="2600" dirty="0"/>
          </a:p>
        </p:txBody>
      </p:sp>
      <p:sp>
        <p:nvSpPr>
          <p:cNvPr id="9" name="Shape 7"/>
          <p:cNvSpPr/>
          <p:nvPr/>
        </p:nvSpPr>
        <p:spPr>
          <a:xfrm>
            <a:off x="6217920" y="1874520"/>
            <a:ext cx="5212080" cy="141732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0" y="1965960"/>
            <a:ext cx="49377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24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VVG · VGV · GVV · GGV · GVG · VGG</a:t>
            </a:r>
            <a:endParaRPr lang="en-US" sz="1600" dirty="0"/>
          </a:p>
          <a:p>
            <a:pPr algn="ctr" indent="0" marL="0">
              <a:buNone/>
            </a:pPr>
            <a:r>
              <a:rPr lang="en-US" sz="6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600" dirty="0"/>
          </a:p>
          <a:p>
            <a:pPr algn="ctr" indent="0" marL="0">
              <a:buNone/>
            </a:pPr>
            <a:r>
              <a:rPr lang="en-US" sz="13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(duas cores iguais, uma diferente)</a:t>
            </a:r>
            <a:endParaRPr lang="en-US" sz="1600" dirty="0"/>
          </a:p>
          <a:p>
            <a:pPr algn="ctr" indent="0" marL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mesma cor em </a:t>
            </a:r>
            <a:pPr algn="ctr" indent="0" marL="0">
              <a:buNone/>
            </a:pPr>
            <a:r>
              <a:rPr lang="en-US" sz="14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5/9 ≈ 55,6 %</a:t>
            </a:r>
            <a:pPr algn="ctr" indent="0" marL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das corridas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731520" y="3611880"/>
            <a:ext cx="10698480" cy="1463040"/>
          </a:xfrm>
          <a:prstGeom prst="rect">
            <a:avLst/>
          </a:prstGeom>
          <a:solidFill>
            <a:srgbClr val="1A2456"/>
          </a:solidFill>
          <a:ln w="12700">
            <a:solidFill>
              <a:srgbClr val="1A245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14400" y="3703320"/>
            <a:ext cx="103327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Desigualdade de Bell para esta demonstração:</a:t>
            </a:r>
            <a:endParaRPr lang="en-US" sz="1600" dirty="0"/>
          </a:p>
          <a:p>
            <a:pPr algn="ctr" indent="0" marL="0">
              <a:buNone/>
            </a:pPr>
            <a:r>
              <a:rPr lang="en-US" sz="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600" dirty="0"/>
          </a:p>
          <a:p>
            <a:pPr algn="ctr"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existirem conjuntos de instruções,</a:t>
            </a:r>
            <a:endParaRPr lang="en-US" sz="1600" dirty="0"/>
          </a:p>
          <a:p>
            <a:pPr algn="ctr" indent="0" marL="0">
              <a:buNone/>
            </a:pPr>
            <a:r>
              <a:rPr lang="en-US" sz="2800" b="1" dirty="0">
                <a:solidFill>
                  <a:srgbClr val="D4AF3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P(mesma cor)  ≥  5/9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731520" y="5349240"/>
            <a:ext cx="10698480" cy="109728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31520" y="5349240"/>
            <a:ext cx="91440" cy="1097280"/>
          </a:xfrm>
          <a:prstGeom prst="rect">
            <a:avLst/>
          </a:prstGeom>
          <a:solidFill>
            <a:srgbClr val="C53030"/>
          </a:solidFill>
          <a:ln w="12700">
            <a:solidFill>
              <a:srgbClr val="C5303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60120" y="5440680"/>
            <a:ext cx="103327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 a Característica II diz P(mesma cor) = 1/2 = 50 %  &lt;  5/9.</a:t>
            </a:r>
            <a:endParaRPr lang="en-US" sz="1700" dirty="0"/>
          </a:p>
          <a:p>
            <a:pPr indent="0" marL="0">
              <a:buNone/>
            </a:pPr>
            <a:r>
              <a:rPr lang="en-US" sz="1700" b="1" dirty="0">
                <a:solidFill>
                  <a:srgbClr val="1A24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não pode haver conjuntos de instruções.</a:t>
            </a:r>
            <a:endParaRPr lang="en-US" sz="17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502920" cy="502920"/>
          </a:xfrm>
          <a:prstGeom prst="ellipse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4572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24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15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1188720" y="384048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Como a Natureza realmente faz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02920" y="1078992"/>
            <a:ext cx="502920" cy="36576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pic>
        <p:nvPicPr>
          <p:cNvPr id="6" name="Image 0" descr="/home/claude/apresentacao/stern_gerlach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371600"/>
            <a:ext cx="4572000" cy="50292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486400" y="1417320"/>
            <a:ext cx="6126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A24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Realização concreta da experiência: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5486400" y="1828800"/>
            <a:ext cx="612648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300"/>
              </a:spcAft>
              <a:buNone/>
            </a:pPr>
            <a:r>
              <a:rPr lang="en-US" sz="1400" b="1" dirty="0">
                <a:solidFill>
                  <a:srgbClr val="1A24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Fonte C</a:t>
            </a:r>
            <a:endParaRPr lang="en-US" sz="14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emite duas partículas de spin 1/2 num estado emaranhado especial: o </a:t>
            </a:r>
            <a:pPr indent="0" marL="0">
              <a:spcAft>
                <a:spcPts val="300"/>
              </a:spcAft>
              <a:buNone/>
            </a:pPr>
            <a:r>
              <a:rPr lang="en-US" sz="14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estado singleto</a:t>
            </a:r>
            <a:pPr indent="0" marL="0">
              <a:spcAft>
                <a:spcPts val="300"/>
              </a:spcAft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4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4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400" b="1" dirty="0">
                <a:solidFill>
                  <a:srgbClr val="1A24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Detectores A e B</a:t>
            </a:r>
            <a:endParaRPr lang="en-US" sz="14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cada um contém um íman de </a:t>
            </a:r>
            <a:pPr indent="0" marL="0">
              <a:spcAft>
                <a:spcPts val="300"/>
              </a:spcAft>
              <a:buNone/>
            </a:pPr>
            <a:r>
              <a:rPr lang="en-US" sz="14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Stern–Gerlach</a:t>
            </a:r>
            <a:pPr indent="0" marL="0">
              <a:spcAft>
                <a:spcPts val="300"/>
              </a:spcAft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que separa as partículas em «spin para cima» e «spin para baixo».</a:t>
            </a:r>
            <a:endParaRPr lang="en-US" sz="14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4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400" b="1" dirty="0">
                <a:solidFill>
                  <a:srgbClr val="1A24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Interruptor</a:t>
            </a:r>
            <a:endParaRPr lang="en-US" sz="14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escolhe a orientação do íman entre três direcções a⁽¹⁾, a⁽²⁾, a⁽³⁾, separadas 120°.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5486400" y="4983480"/>
            <a:ext cx="6126480" cy="146304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5486400" y="4983480"/>
            <a:ext cx="91440" cy="146304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715000" y="5074920"/>
            <a:ext cx="5852160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1A24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Estado singleto:</a:t>
            </a:r>
            <a:endParaRPr lang="en-US" sz="1400" dirty="0"/>
          </a:p>
          <a:p>
            <a:pPr indent="0" marL="0">
              <a:buNone/>
            </a:pPr>
            <a:r>
              <a:rPr lang="en-US" sz="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400" dirty="0"/>
          </a:p>
          <a:p>
            <a:pPr indent="0" marL="0">
              <a:buNone/>
            </a:pPr>
            <a:r>
              <a:rPr lang="en-US" sz="1600" dirty="0">
                <a:solidFill>
                  <a:srgbClr val="0F172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|ψ⟩  =  (1/√2) [ |+ −⟩  −  |− +⟩ ]</a:t>
            </a:r>
            <a:endParaRPr lang="en-US" sz="1400" dirty="0"/>
          </a:p>
          <a:p>
            <a:pPr indent="0" marL="0">
              <a:buNone/>
            </a:pPr>
            <a:r>
              <a:rPr lang="en-US" sz="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400" dirty="0"/>
          </a:p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 qualquer direcção comum, dá sempre resultados opostos para as duas partículas.</a:t>
            </a:r>
            <a:endParaRPr lang="en-US" sz="1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502920" cy="502920"/>
          </a:xfrm>
          <a:prstGeom prst="ellipse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4572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24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16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1188720" y="384048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Por que a quântica dá P = 1/2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02920" y="1078992"/>
            <a:ext cx="502920" cy="36576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1417320"/>
            <a:ext cx="10698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Convenção de cores:  os dois detectores usam cores opostas para «spin cima».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31520" y="1755648"/>
            <a:ext cx="10698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Assim, em direcções iguais (resultados opostos do singleto) → cores iguais.  Garante a Característica I.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731520" y="2331720"/>
            <a:ext cx="10698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24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Para um par de eixos a um ângulo θ entre si, a teoria prevê: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731520" y="2743200"/>
            <a:ext cx="10698480" cy="77724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31520" y="2743200"/>
            <a:ext cx="106984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A245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P(mesma cor | ângulo θ)  =  cos²(θ)</a:t>
            </a:r>
            <a:endParaRPr lang="en-US" sz="2200" dirty="0"/>
          </a:p>
        </p:txBody>
      </p:sp>
      <p:sp>
        <p:nvSpPr>
          <p:cNvPr id="11" name="Shape 9"/>
          <p:cNvSpPr/>
          <p:nvPr/>
        </p:nvSpPr>
        <p:spPr>
          <a:xfrm>
            <a:off x="731520" y="3749040"/>
            <a:ext cx="5212080" cy="118872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68680" y="3794760"/>
            <a:ext cx="49834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24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θ = 0°  (interruptores iguais)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cos²(0°) = 1   →   sempre a mesma cor ✓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217920" y="3749040"/>
            <a:ext cx="5212080" cy="118872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355080" y="3794760"/>
            <a:ext cx="49834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24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θ = 120°  (interruptores diferentes)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cos²(120°) = 1/4   →   1/4 das vezes mesma cor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731520" y="5166360"/>
            <a:ext cx="10698480" cy="1280160"/>
          </a:xfrm>
          <a:prstGeom prst="rect">
            <a:avLst/>
          </a:prstGeom>
          <a:solidFill>
            <a:srgbClr val="1A2456"/>
          </a:solidFill>
          <a:ln w="12700">
            <a:solidFill>
              <a:srgbClr val="1A2456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14400" y="5257800"/>
            <a:ext cx="103327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 interruptores ficam com a mesma posição em 1/3 das corridas e com posições diferentes em 2/3:</a:t>
            </a:r>
            <a:endParaRPr lang="en-US" sz="1400" dirty="0"/>
          </a:p>
          <a:p>
            <a:pPr algn="ctr" indent="0" marL="0">
              <a:buNone/>
            </a:pPr>
            <a:r>
              <a:rPr lang="en-US" sz="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400" dirty="0"/>
          </a:p>
          <a:p>
            <a:pPr algn="ctr" indent="0" marL="0">
              <a:buNone/>
            </a:pPr>
            <a:r>
              <a:rPr lang="en-US" sz="2200" b="1" dirty="0">
                <a:solidFill>
                  <a:srgbClr val="D4AF3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P(mesma cor)  =  (1/3)·1  +  (2/3)·(1/4)  =  1/2</a:t>
            </a:r>
            <a:endParaRPr lang="en-US" sz="1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502920" cy="502920"/>
          </a:xfrm>
          <a:prstGeom prst="ellipse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4572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24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17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1188720" y="384048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 experiência mental à experiência real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02920" y="1078992"/>
            <a:ext cx="502920" cy="36576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1417320"/>
            <a:ext cx="10698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Alain Aspect, Jean Dalibard, Philippe Grangier, Gérard Roger — Universidade de Paris-Sul, Orsay (1981–1982)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731520" y="1965960"/>
            <a:ext cx="3383280" cy="338328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31520" y="1965960"/>
            <a:ext cx="3383280" cy="457200"/>
          </a:xfrm>
          <a:prstGeom prst="rect">
            <a:avLst/>
          </a:prstGeom>
          <a:solidFill>
            <a:srgbClr val="1A2456"/>
          </a:solidFill>
          <a:ln w="12700">
            <a:solidFill>
              <a:srgbClr val="1A245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22960" y="1965960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Como se gera o par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914400" y="2560320"/>
            <a:ext cx="3017520" cy="2697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Átomos de cálcio são excitados por dois lasers e desexcitam-se por uma cascata radiativa, emitindo um par de fotões correlacionados. Spin é substituído por polarização do fotão.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4389120" y="1965960"/>
            <a:ext cx="3383280" cy="338328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389120" y="1965960"/>
            <a:ext cx="3383280" cy="457200"/>
          </a:xfrm>
          <a:prstGeom prst="rect">
            <a:avLst/>
          </a:prstGeom>
          <a:solidFill>
            <a:srgbClr val="1A2456"/>
          </a:solidFill>
          <a:ln w="12700">
            <a:solidFill>
              <a:srgbClr val="1A2456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480560" y="1965960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Distância e «sem ligações»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572000" y="2560320"/>
            <a:ext cx="3017520" cy="2697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 polarizadores foram colocados até 13 m um do outro. Para qualquer hipotética influência directa entre os detectores, seria necessária velocidade superior à da luz.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8046720" y="1965960"/>
            <a:ext cx="3383280" cy="338328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046720" y="1965960"/>
            <a:ext cx="3383280" cy="457200"/>
          </a:xfrm>
          <a:prstGeom prst="rect">
            <a:avLst/>
          </a:prstGeom>
          <a:solidFill>
            <a:srgbClr val="1A2456"/>
          </a:solidFill>
          <a:ln w="12700">
            <a:solidFill>
              <a:srgbClr val="1A2456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138160" y="1965960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Escolha rápida da orientação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8229600" y="2560320"/>
            <a:ext cx="3017520" cy="2697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Comutadores ultra-sónicos numa célula de água escolhem a direcção de medição em cada lado depois de os fotões já terem partido de C — exclui qualquer combinação prévia.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731520" y="5532120"/>
            <a:ext cx="10698480" cy="914400"/>
          </a:xfrm>
          <a:prstGeom prst="rect">
            <a:avLst/>
          </a:prstGeom>
          <a:solidFill>
            <a:srgbClr val="1A2456"/>
          </a:solidFill>
          <a:ln w="12700">
            <a:solidFill>
              <a:srgbClr val="1A2456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14400" y="5532120"/>
            <a:ext cx="103327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i="1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Resultado:  </a:t>
            </a:r>
            <a:pPr indent="0" marL="0">
              <a:buNone/>
            </a:pPr>
            <a:r>
              <a:rPr lang="en-US" sz="18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as previsões da mecânica quântica são confirmadas; a desigualdade de Bell é violada.</a:t>
            </a:r>
            <a:endParaRPr lang="en-US" sz="1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1A245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48640"/>
            <a:ext cx="10698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 afinal, a Lua está lá?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731520" y="1207008"/>
            <a:ext cx="1371600" cy="36576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31520" y="1691640"/>
            <a:ext cx="274320" cy="274320"/>
          </a:xfrm>
          <a:prstGeom prst="ellipse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169164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A24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188720" y="1554480"/>
            <a:ext cx="102412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 há instruções pré-existentes nas partículas. As «cores» não estão lá antes de serem medidas.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731520" y="2560320"/>
            <a:ext cx="274320" cy="274320"/>
          </a:xfrm>
          <a:prstGeom prst="ellipse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256032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A24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188720" y="2423160"/>
            <a:ext cx="102412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Mesmo assim, ninguém pode usar este efeito para enviar sinais mais depressa do que a luz: as estatísticas locais em A são puramente aleatórias, qualquer que seja a definição em B.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731520" y="3429000"/>
            <a:ext cx="274320" cy="274320"/>
          </a:xfrm>
          <a:prstGeom prst="ellipse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31520" y="3429000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A24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188720" y="3291840"/>
            <a:ext cx="102412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não-localidade quântica revela-se apenas quando se confrontam os dois conjuntos de dados — é uma propriedade das correlações, não dos sinais.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731520" y="4297680"/>
            <a:ext cx="10698480" cy="21945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31520" y="4297680"/>
            <a:ext cx="91440" cy="219456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60120" y="4434840"/>
            <a:ext cx="10424160" cy="1965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i="1" dirty="0">
                <a:solidFill>
                  <a:srgbClr val="0F17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«Sempre tive grande dificuldade</a:t>
            </a:r>
            <a:endParaRPr lang="en-US" sz="1300" dirty="0"/>
          </a:p>
          <a:p>
            <a:pPr indent="0" marL="0">
              <a:buNone/>
            </a:pPr>
            <a:r>
              <a:rPr lang="en-US" sz="1300" i="1" dirty="0">
                <a:solidFill>
                  <a:srgbClr val="0F17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em compreender a visão do mundo</a:t>
            </a:r>
            <a:endParaRPr lang="en-US" sz="1300" dirty="0"/>
          </a:p>
          <a:p>
            <a:pPr indent="0" marL="0">
              <a:buNone/>
            </a:pPr>
            <a:r>
              <a:rPr lang="en-US" sz="1300" i="1" dirty="0">
                <a:solidFill>
                  <a:srgbClr val="0F17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que a mecânica quântica representa.</a:t>
            </a:r>
            <a:endParaRPr lang="en-US" sz="1300" dirty="0"/>
          </a:p>
          <a:p>
            <a:pPr indent="0" marL="0">
              <a:buNone/>
            </a:pPr>
            <a:r>
              <a:rPr lang="en-US" sz="1300" i="1" dirty="0">
                <a:solidFill>
                  <a:srgbClr val="0F17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[…] sabem como sempre é, com uma ideia nova:</a:t>
            </a:r>
            <a:endParaRPr lang="en-US" sz="1300" dirty="0"/>
          </a:p>
          <a:p>
            <a:pPr indent="0" marL="0">
              <a:buNone/>
            </a:pPr>
            <a:r>
              <a:rPr lang="en-US" sz="1300" i="1" dirty="0">
                <a:solidFill>
                  <a:srgbClr val="0F17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leva uma geração ou duas até se tornar óbvio</a:t>
            </a:r>
            <a:endParaRPr lang="en-US" sz="1300" dirty="0"/>
          </a:p>
          <a:p>
            <a:pPr indent="0" marL="0">
              <a:buNone/>
            </a:pPr>
            <a:r>
              <a:rPr lang="en-US" sz="1300" i="1" dirty="0">
                <a:solidFill>
                  <a:srgbClr val="0F17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que não há nenhum problema real.</a:t>
            </a:r>
            <a:endParaRPr lang="en-US" sz="1300" dirty="0"/>
          </a:p>
          <a:p>
            <a:pPr indent="0" marL="0">
              <a:buNone/>
            </a:pPr>
            <a:r>
              <a:rPr lang="en-US" sz="1300" i="1" dirty="0">
                <a:solidFill>
                  <a:srgbClr val="0F17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Não consigo definir o problema real,</a:t>
            </a:r>
            <a:endParaRPr lang="en-US" sz="1300" dirty="0"/>
          </a:p>
          <a:p>
            <a:pPr indent="0" marL="0">
              <a:buNone/>
            </a:pPr>
            <a:r>
              <a:rPr lang="en-US" sz="1300" i="1" dirty="0">
                <a:solidFill>
                  <a:srgbClr val="0F17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por isso suspeito que não há problema real,</a:t>
            </a:r>
            <a:endParaRPr lang="en-US" sz="1300" dirty="0"/>
          </a:p>
          <a:p>
            <a:pPr indent="0" marL="0">
              <a:buNone/>
            </a:pPr>
            <a:r>
              <a:rPr lang="en-US" sz="1300" i="1" dirty="0">
                <a:solidFill>
                  <a:srgbClr val="0F17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mas não tenho a certeza de que não haja problema real.»</a:t>
            </a:r>
            <a:endParaRPr lang="en-US" sz="1300" dirty="0"/>
          </a:p>
          <a:p>
            <a:pPr indent="0" marL="0">
              <a:buNone/>
            </a:pPr>
            <a:r>
              <a:rPr lang="en-US" sz="400" dirty="0">
                <a:solidFill>
                  <a:srgbClr val="0F17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endParaRPr lang="en-US" sz="1300" dirty="0"/>
          </a:p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 Richard Feynman, 1982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731520" y="6537960"/>
            <a:ext cx="10698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i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N. D. Mermin · Physics Today · abril de 1985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502920" cy="502920"/>
          </a:xfrm>
          <a:prstGeom prst="ellipse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4572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24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1188720" y="384048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pergunta que fica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02920" y="1078992"/>
            <a:ext cx="502920" cy="36576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1371600"/>
            <a:ext cx="9144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0" b="1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«</a:t>
            </a:r>
            <a:endParaRPr lang="en-US" sz="11000" dirty="0"/>
          </a:p>
        </p:txBody>
      </p:sp>
      <p:sp>
        <p:nvSpPr>
          <p:cNvPr id="7" name="Text 5"/>
          <p:cNvSpPr/>
          <p:nvPr/>
        </p:nvSpPr>
        <p:spPr>
          <a:xfrm>
            <a:off x="1554480" y="1463040"/>
            <a:ext cx="996696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spcAft>
                <a:spcPts val="600"/>
              </a:spcAft>
              <a:buNone/>
            </a:pPr>
            <a:r>
              <a:rPr lang="en-US" sz="2400" i="1" dirty="0">
                <a:solidFill>
                  <a:srgbClr val="0F17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Conversámos várias vezes sobre as suas ideias acerca da realidade objectiva. Lembro-me de que, durante um passeio, Einstein parou de repente, virou-se para mim e me perguntou se eu acreditava realmente que a Lua existia apenas quando eu olhava para ela.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1554480" y="3931920"/>
            <a:ext cx="9966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Abraham Pais (relato de uma conversa com Einstein)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731520" y="4937760"/>
            <a:ext cx="10698480" cy="137160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31520" y="4937760"/>
            <a:ext cx="73152" cy="137160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60120" y="5074920"/>
            <a:ext cx="103327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Einstein defendia o realismo: as propriedades dos objectos físicos existem antes e independentemente de qualquer medição. Esta apresentação mostra que, num sentido preciso e experimentalmente verificável, isto não pode ser verdade.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502920" cy="502920"/>
          </a:xfrm>
          <a:prstGeom prst="ellipse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4572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24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1188720" y="384048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1935: o conflito entre duas visões do mundo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02920" y="1078992"/>
            <a:ext cx="502920" cy="36576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1520" y="1371600"/>
            <a:ext cx="5303520" cy="502920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31520" y="1371600"/>
            <a:ext cx="5303520" cy="502920"/>
          </a:xfrm>
          <a:prstGeom prst="rect">
            <a:avLst/>
          </a:prstGeom>
          <a:solidFill>
            <a:srgbClr val="1A2456"/>
          </a:solidFill>
          <a:ln w="12700">
            <a:solidFill>
              <a:srgbClr val="1A245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1371600"/>
            <a:ext cx="5303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Realismo (EPR)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914400" y="201168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Einstein · Podolsky · Rosen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914400" y="2468880"/>
            <a:ext cx="4937760" cy="3657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800"/>
              </a:spcAft>
              <a:buNone/>
            </a:pPr>
            <a:r>
              <a:rPr lang="en-US" sz="16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propriedades físicas (posição, momento, spin, …) </a:t>
            </a:r>
            <a:endParaRPr lang="en-US" sz="16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existem nos objectos antes e independentemente de qualquer medição.</a:t>
            </a:r>
            <a:endParaRPr lang="en-US" sz="16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8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6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a teoria quântica não as atribui simultaneamente, </a:t>
            </a:r>
            <a:endParaRPr lang="en-US" sz="16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b="1" dirty="0">
                <a:solidFill>
                  <a:srgbClr val="1A24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então a teoria é incompleta.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6309360" y="1371600"/>
            <a:ext cx="5303520" cy="502920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309360" y="1371600"/>
            <a:ext cx="5303520" cy="50292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309360" y="1371600"/>
            <a:ext cx="5303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A24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Ortodoxia quântica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6492240" y="201168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Jordan · Bohr · Heisenberg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492240" y="2468880"/>
            <a:ext cx="4937760" cy="3657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800"/>
              </a:spcAft>
              <a:buNone/>
            </a:pPr>
            <a:r>
              <a:rPr lang="en-US" sz="1600" i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«As observações não apenas perturbam o que está a ser medido: </a:t>
            </a:r>
            <a:endParaRPr lang="en-US" sz="16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b="1" i="1" dirty="0">
                <a:solidFill>
                  <a:srgbClr val="1A24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elas produzem-no.»</a:t>
            </a:r>
            <a:endParaRPr lang="en-US" sz="16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8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6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propriedade não está lá antes da medição. </a:t>
            </a:r>
            <a:endParaRPr lang="en-US" sz="16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 a interacção com o aparelho que a faz vir a ser.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492240" y="5943600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Pascual Jordan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731520" y="6492240"/>
            <a:ext cx="10698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b="1" i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EPR</a:t>
            </a:r>
            <a:pPr algn="l" indent="0" marL="0">
              <a:buNone/>
            </a:pPr>
            <a:r>
              <a:rPr lang="en-US" sz="11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= Einstein–Podolsky–Rosen (artigo na Phys. Rev. 47, 777, 1935)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502920" cy="502920"/>
          </a:xfrm>
          <a:prstGeom prst="ellipse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4572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24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1188720" y="384048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Um equívoco famoso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02920" y="1078992"/>
            <a:ext cx="502920" cy="36576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31520" y="1417320"/>
            <a:ext cx="10698480" cy="1280160"/>
          </a:xfrm>
          <a:prstGeom prst="rect">
            <a:avLst/>
          </a:prstGeom>
          <a:solidFill>
            <a:srgbClr val="1A2456"/>
          </a:solidFill>
          <a:ln w="12700">
            <a:solidFill>
              <a:srgbClr val="1A245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1520" y="1417320"/>
            <a:ext cx="106984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b="1" i="1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«Deus não joga aos dados.»</a:t>
            </a:r>
            <a:endParaRPr lang="en-US" sz="3200" dirty="0"/>
          </a:p>
        </p:txBody>
      </p:sp>
      <p:sp>
        <p:nvSpPr>
          <p:cNvPr id="8" name="Text 6"/>
          <p:cNvSpPr/>
          <p:nvPr/>
        </p:nvSpPr>
        <p:spPr>
          <a:xfrm>
            <a:off x="731520" y="2926080"/>
            <a:ext cx="1069848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8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frase mais célebre de Einstein levou gerações de físicos a julgar que ele se opunha à teoria quântica </a:t>
            </a:r>
            <a:pPr indent="0" marL="0">
              <a:spcAft>
                <a:spcPts val="400"/>
              </a:spcAft>
              <a:buNone/>
            </a:pPr>
            <a:r>
              <a:rPr lang="en-US" sz="18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 causa do acaso</a:t>
            </a:r>
            <a:pPr indent="0" marL="0">
              <a:spcAft>
                <a:spcPts val="400"/>
              </a:spcAft>
              <a:buNone/>
            </a:pPr>
            <a:r>
              <a:rPr lang="en-US" sz="18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Não é o caso.</a:t>
            </a:r>
            <a:endParaRPr lang="en-US" sz="18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8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8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8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verdadeiramente o incomodava era a ideia de que </a:t>
            </a:r>
            <a:pPr indent="0" marL="0">
              <a:spcAft>
                <a:spcPts val="400"/>
              </a:spcAft>
              <a:buNone/>
            </a:pPr>
            <a:r>
              <a:rPr lang="en-US" sz="1800" b="1" dirty="0">
                <a:solidFill>
                  <a:srgbClr val="1A24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propriedades físicas só ganham existência ao serem medidas</a:t>
            </a:r>
            <a:pPr indent="0" marL="0">
              <a:spcAft>
                <a:spcPts val="400"/>
              </a:spcAft>
              <a:buNone/>
            </a:pPr>
            <a:r>
              <a:rPr lang="en-US" sz="18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Ou seja: o realismo, não o determinismo.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731520" y="5029200"/>
            <a:ext cx="73152" cy="137160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60120" y="5029200"/>
            <a:ext cx="10515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0F17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«O ponto de partida de Einstein é ‹realista›, não ‹determinista›.»</a:t>
            </a:r>
            <a:endParaRPr lang="en-US" sz="1600" dirty="0"/>
          </a:p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 Wolfgang Pauli, em carta a Max Born, 1954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502920" cy="502920"/>
          </a:xfrm>
          <a:prstGeom prst="ellipse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4572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24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1188720" y="384048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argumento EPR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02920" y="1078992"/>
            <a:ext cx="502920" cy="36576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1417320"/>
            <a:ext cx="10698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Considerem-se duas partículas correlacionadas, emitidas em conjunto por uma fonte e que se afastam para regiões A e B muito distantes.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532120" y="2286000"/>
            <a:ext cx="1097280" cy="1097280"/>
          </a:xfrm>
          <a:prstGeom prst="ellipse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532120" y="2286000"/>
            <a:ext cx="10972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A24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fonte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2697480" y="2834640"/>
            <a:ext cx="2743200" cy="0"/>
          </a:xfrm>
          <a:prstGeom prst="line">
            <a:avLst/>
          </a:prstGeom>
          <a:noFill/>
          <a:ln w="38100">
            <a:solidFill>
              <a:srgbClr val="1A2456"/>
            </a:solidFill>
            <a:prstDash val="solid"/>
            <a:headEnd type="triangle"/>
          </a:ln>
        </p:spPr>
      </p:sp>
      <p:sp>
        <p:nvSpPr>
          <p:cNvPr id="10" name="Shape 8"/>
          <p:cNvSpPr/>
          <p:nvPr/>
        </p:nvSpPr>
        <p:spPr>
          <a:xfrm>
            <a:off x="6720840" y="2834640"/>
            <a:ext cx="2743200" cy="0"/>
          </a:xfrm>
          <a:prstGeom prst="line">
            <a:avLst/>
          </a:prstGeom>
          <a:noFill/>
          <a:ln w="38100">
            <a:solidFill>
              <a:srgbClr val="1A2456"/>
            </a:solidFill>
            <a:prstDash val="solid"/>
            <a:tailEnd type="triangle"/>
          </a:ln>
        </p:spPr>
      </p:sp>
      <p:sp>
        <p:nvSpPr>
          <p:cNvPr id="11" name="Shape 9"/>
          <p:cNvSpPr/>
          <p:nvPr/>
        </p:nvSpPr>
        <p:spPr>
          <a:xfrm>
            <a:off x="1097280" y="2286000"/>
            <a:ext cx="1554480" cy="1097280"/>
          </a:xfrm>
          <a:prstGeom prst="rect">
            <a:avLst/>
          </a:prstGeom>
          <a:solidFill>
            <a:srgbClr val="1A2456"/>
          </a:solidFill>
          <a:ln w="12700">
            <a:solidFill>
              <a:srgbClr val="1A245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97280" y="2286000"/>
            <a:ext cx="15544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região A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9509760" y="2286000"/>
            <a:ext cx="1554480" cy="1097280"/>
          </a:xfrm>
          <a:prstGeom prst="rect">
            <a:avLst/>
          </a:prstGeom>
          <a:solidFill>
            <a:srgbClr val="1A2456"/>
          </a:solidFill>
          <a:ln w="12700">
            <a:solidFill>
              <a:srgbClr val="1A2456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509760" y="2286000"/>
            <a:ext cx="15544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região B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731520" y="3840480"/>
            <a:ext cx="10698480" cy="45720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14400" y="384048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</a:t>
            </a:r>
            <a:pPr indent="0" marL="0">
              <a:buNone/>
            </a:pPr>
            <a:r>
              <a:rPr lang="en-US" sz="15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Medindo a posição da partícula em A, podemos prever com certeza a posição da partícula em B.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731520" y="4434840"/>
            <a:ext cx="10698480" cy="45720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14400" y="443484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</a:t>
            </a:r>
            <a:pPr indent="0" marL="0">
              <a:buNone/>
            </a:pPr>
            <a:r>
              <a:rPr lang="en-US" sz="15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Medindo o momento (em vez da posição), podemos prever com certeza o momento da partícula em B.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731520" y="5029200"/>
            <a:ext cx="10698480" cy="45720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14400" y="502920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 </a:t>
            </a:r>
            <a:pPr indent="0" marL="0">
              <a:buNone/>
            </a:pPr>
            <a:r>
              <a:rPr lang="en-US" sz="15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 a medição em A não pode influenciar B (estão muito longe), ambas as quantidades já existiam em B antes da medição.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731520" y="5760720"/>
            <a:ext cx="10698480" cy="731520"/>
          </a:xfrm>
          <a:prstGeom prst="rect">
            <a:avLst/>
          </a:prstGeom>
          <a:solidFill>
            <a:srgbClr val="1A2456"/>
          </a:solidFill>
          <a:ln w="12700">
            <a:solidFill>
              <a:srgbClr val="1A2456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14400" y="5760720"/>
            <a:ext cx="10332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Conclusão de EPR:  </a:t>
            </a:r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 a teoria quântica não consegue atribuir simultaneamente posição e momento definidos, </a:t>
            </a:r>
            <a:pPr indent="0" marL="0">
              <a:buNone/>
            </a:pPr>
            <a:r>
              <a:rPr lang="en-US" sz="16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está incompleta</a:t>
            </a:r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502920" cy="502920"/>
          </a:xfrm>
          <a:prstGeom prst="ellipse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4572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24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1188720" y="384048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Acção fantasmagórica à distância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02920" y="1078992"/>
            <a:ext cx="502920" cy="36576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1371600"/>
            <a:ext cx="10698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i="1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spukhafte Fernwirkung</a:t>
            </a:r>
            <a:pPr indent="0" marL="0">
              <a:buNone/>
            </a:pPr>
            <a:r>
              <a:rPr lang="en-US" sz="1800" i="1" dirty="0">
                <a:solidFill>
                  <a:srgbClr val="64748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·  expressão original de Einstein, em alemão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731520" y="1920240"/>
            <a:ext cx="10698480" cy="182880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31520" y="1920240"/>
            <a:ext cx="91440" cy="182880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05840" y="2057400"/>
            <a:ext cx="103327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800" i="1" dirty="0">
                <a:solidFill>
                  <a:srgbClr val="0F17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«Não posso seriamente acreditar nela [na teoria quântica] porque não pode ser conciliada com a ideia de que a física deve representar uma realidade no espaço e no tempo, livre de acções fantasmagóricas à distância.»</a:t>
            </a:r>
            <a:endParaRPr lang="en-US" sz="1800" dirty="0"/>
          </a:p>
          <a:p>
            <a:pPr indent="0" marL="0">
              <a:buNone/>
            </a:pPr>
            <a:r>
              <a:rPr lang="en-US" sz="600" dirty="0">
                <a:solidFill>
                  <a:srgbClr val="0000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</a:t>
            </a:r>
            <a:endParaRPr lang="en-US" sz="1800" dirty="0"/>
          </a:p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 Einstein, em carta a Max Born, Março de 1947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731520" y="4023360"/>
            <a:ext cx="10698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A24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dilema posto a quem aceita o argumento EPR: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731520" y="4526280"/>
            <a:ext cx="5212080" cy="1920240"/>
          </a:xfrm>
          <a:prstGeom prst="rect">
            <a:avLst/>
          </a:prstGeom>
          <a:solidFill>
            <a:srgbClr val="FFFFFF"/>
          </a:solidFill>
          <a:ln w="25400">
            <a:solidFill>
              <a:srgbClr val="1A2456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31520" y="4526280"/>
            <a:ext cx="5212080" cy="457200"/>
          </a:xfrm>
          <a:prstGeom prst="rect">
            <a:avLst/>
          </a:prstGeom>
          <a:solidFill>
            <a:srgbClr val="1A2456"/>
          </a:solidFill>
          <a:ln w="12700">
            <a:solidFill>
              <a:srgbClr val="1A2456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31520" y="4526280"/>
            <a:ext cx="5212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(a)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914400" y="5074920"/>
            <a:ext cx="484632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 a teoria quântica é incompleta — falta uma descrição mais profunda em que as propriedades existam antes da medição.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6217920" y="4526280"/>
            <a:ext cx="5212080" cy="1920240"/>
          </a:xfrm>
          <a:prstGeom prst="rect">
            <a:avLst/>
          </a:prstGeom>
          <a:solidFill>
            <a:srgbClr val="FFFFFF"/>
          </a:solidFill>
          <a:ln w="25400">
            <a:solidFill>
              <a:srgbClr val="1A2456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217920" y="4526280"/>
            <a:ext cx="5212080" cy="457200"/>
          </a:xfrm>
          <a:prstGeom prst="rect">
            <a:avLst/>
          </a:prstGeom>
          <a:solidFill>
            <a:srgbClr val="1A2456"/>
          </a:solidFill>
          <a:ln w="12700">
            <a:solidFill>
              <a:srgbClr val="1A2456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217920" y="4526280"/>
            <a:ext cx="5212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(b)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400800" y="5074920"/>
            <a:ext cx="484632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 existem mesmo «acções fantasmagóricas à distância»: o que se faz em A altera instantaneamente o que existe em B.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502920" cy="502920"/>
          </a:xfrm>
          <a:prstGeom prst="ellipse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4572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24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1188720" y="384048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Bell (1964): a metafísica torna-se física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02920" y="1078992"/>
            <a:ext cx="502920" cy="36576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1417320"/>
            <a:ext cx="10698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 1964, </a:t>
            </a:r>
            <a:pPr indent="0" marL="0">
              <a:buNone/>
            </a:pPr>
            <a:r>
              <a:rPr lang="en-US" sz="1800" b="1" dirty="0">
                <a:solidFill>
                  <a:srgbClr val="1A24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John Stewart Bell</a:t>
            </a:r>
            <a:pPr indent="0" marL="0">
              <a:buNone/>
            </a:pPr>
            <a:r>
              <a:rPr lang="en-US" sz="18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publica um artigo na revista </a:t>
            </a:r>
            <a:pPr indent="0" marL="0">
              <a:buNone/>
            </a:pPr>
            <a:r>
              <a:rPr lang="en-US" sz="1800" i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Physics</a:t>
            </a:r>
            <a:pPr indent="0" marL="0">
              <a:buNone/>
            </a:pPr>
            <a:r>
              <a:rPr lang="en-US" sz="18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que muda a natureza do debate.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731520" y="2057400"/>
            <a:ext cx="10698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A24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resultado, em uma frase: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731520" y="2606040"/>
            <a:ext cx="10698480" cy="1371600"/>
          </a:xfrm>
          <a:prstGeom prst="rect">
            <a:avLst/>
          </a:prstGeom>
          <a:solidFill>
            <a:srgbClr val="1A2456"/>
          </a:solidFill>
          <a:ln w="12700">
            <a:solidFill>
              <a:srgbClr val="1A245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14400" y="2606040"/>
            <a:ext cx="103327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Existe uma previsão numérica que distingue as duas posições. </a:t>
            </a:r>
            <a:pPr indent="0" marL="0">
              <a:buNone/>
            </a:pPr>
            <a:r>
              <a:rPr lang="en-US" sz="2200" b="1" i="1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Não é uma questão de gosto filosófico — pode ser decidida por experiência.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731520" y="4206240"/>
            <a:ext cx="10698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24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Mais concretamente: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731520" y="4617720"/>
            <a:ext cx="1069848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700" b="1" dirty="0">
                <a:solidFill>
                  <a:srgbClr val="1A24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Realismo local (instruções pré-existentes nas partículas):</a:t>
            </a:r>
            <a:endParaRPr lang="en-US" sz="17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7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→ impõe um limite mínimo às correlações observadas.</a:t>
            </a:r>
            <a:endParaRPr lang="en-US" sz="17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8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7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700" b="1" dirty="0">
                <a:solidFill>
                  <a:srgbClr val="1A24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Mecânica quântica:</a:t>
            </a:r>
            <a:endParaRPr lang="en-US" sz="17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7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→ prevê correlações </a:t>
            </a:r>
            <a:pPr indent="0" marL="0">
              <a:spcAft>
                <a:spcPts val="400"/>
              </a:spcAft>
              <a:buNone/>
            </a:pPr>
            <a:r>
              <a:rPr lang="en-US" sz="17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abaixo desse limite</a:t>
            </a:r>
            <a:pPr indent="0" marL="0">
              <a:spcAft>
                <a:spcPts val="400"/>
              </a:spcAft>
              <a:buNone/>
            </a:pPr>
            <a:r>
              <a:rPr lang="en-US" sz="17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731520" y="6355080"/>
            <a:ext cx="10698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Quem ganhar a disputa numérica vence o debate.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502920" cy="502920"/>
          </a:xfrm>
          <a:prstGeom prst="ellipse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4572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24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08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1188720" y="384048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Uma demonstração mental — o aparelho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02920" y="1078992"/>
            <a:ext cx="502920" cy="36576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pic>
        <p:nvPicPr>
          <p:cNvPr id="6" name="Image 0" descr="/home/claude/apresentacao/aparelh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1417320"/>
            <a:ext cx="7315200" cy="32004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955280" y="141732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24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Três peças: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7955280" y="1783080"/>
            <a:ext cx="393192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3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Detectores A e B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cada um com um interruptor de 3 posições e duas lâmpadas: </a:t>
            </a:r>
            <a:pPr indent="0" marL="0">
              <a:spcAft>
                <a:spcPts val="400"/>
              </a:spcAft>
              <a:buNone/>
            </a:pPr>
            <a:r>
              <a:rPr lang="en-US" sz="1300" b="1" dirty="0">
                <a:solidFill>
                  <a:srgbClr val="C530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vermelha (V)</a:t>
            </a:r>
            <a:pPr indent="0" marL="0">
              <a:spcAft>
                <a:spcPts val="400"/>
              </a:spcAft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 </a:t>
            </a:r>
            <a:pPr indent="0" marL="0">
              <a:spcAft>
                <a:spcPts val="400"/>
              </a:spcAft>
              <a:buNone/>
            </a:pPr>
            <a:r>
              <a:rPr lang="en-US" sz="1300" b="1" dirty="0">
                <a:solidFill>
                  <a:srgbClr val="2F85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verde (G).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6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3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Fonte C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com um botão. Quando se carrega no botão, parte ‹algo› (uma «partícula») de C para cada um dos detectores.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731520" y="4937760"/>
            <a:ext cx="10698480" cy="1463040"/>
          </a:xfrm>
          <a:prstGeom prst="rect">
            <a:avLst/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731520" y="4937760"/>
            <a:ext cx="91440" cy="146304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60120" y="5029200"/>
            <a:ext cx="10424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24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Pressuposto crucial:  não há quaisquer ligações entre as três peças.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960120" y="5394960"/>
            <a:ext cx="10424160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 há fios eléctricos, nem ligações ópticas, nem rádio, nem nada parecido. Pode confirmar-se: se se puser um tijolo entre C e um dos detectores, esse detector deixa de responder. Se se afastam mais os detectores da fonte, o atraso entre carregar no botão e a lâmpada acender aumenta — como seria de esperar para algo (uma «partícula») a viajar pelo espaço.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502920" cy="502920"/>
          </a:xfrm>
          <a:prstGeom prst="ellipse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4572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24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09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1188720" y="384048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17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Como se executa uma corrida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02920" y="1078992"/>
            <a:ext cx="502920" cy="36576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1417320"/>
            <a:ext cx="10698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A24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Procedimento, repetido muitas vezes: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914400" y="1874520"/>
            <a:ext cx="10515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Font typeface="+mj-lt"/>
              <a:buAutoNum type="arabicPeriod" startAt="1"/>
            </a:pPr>
            <a:r>
              <a:rPr lang="en-US" sz="17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 cada detector, escolhe-se aleatória e independentemente uma das 3 posições do interruptor.</a:t>
            </a:r>
            <a:endParaRPr lang="en-US" sz="1700" dirty="0"/>
          </a:p>
          <a:p>
            <a:pPr marL="342900" indent="-342900">
              <a:spcAft>
                <a:spcPts val="600"/>
              </a:spcAft>
              <a:buSzPct val="100000"/>
              <a:buFont typeface="+mj-lt"/>
              <a:buAutoNum type="arabicPeriod" startAt="1"/>
            </a:pPr>
            <a:r>
              <a:rPr lang="en-US" sz="17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Carrega-se no botão da fonte C.</a:t>
            </a:r>
            <a:endParaRPr lang="en-US" sz="1700" dirty="0"/>
          </a:p>
          <a:p>
            <a:pPr marL="342900" indent="-342900">
              <a:spcAft>
                <a:spcPts val="600"/>
              </a:spcAft>
              <a:buSzPct val="100000"/>
              <a:buFont typeface="+mj-lt"/>
              <a:buAutoNum type="arabicPeriod" startAt="1"/>
            </a:pPr>
            <a:r>
              <a:rPr lang="en-US" sz="17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Pouco depois, cada detector pisca uma das suas lâmpadas (V ou G).</a:t>
            </a:r>
            <a:endParaRPr lang="en-US" sz="1700" dirty="0"/>
          </a:p>
          <a:p>
            <a:pPr marL="342900" indent="-342900">
              <a:spcAft>
                <a:spcPts val="600"/>
              </a:spcAft>
              <a:buSzPct val="100000"/>
              <a:buFont typeface="+mj-lt"/>
              <a:buAutoNum type="arabicPeriod" startAt="1"/>
            </a:pPr>
            <a:r>
              <a:rPr lang="en-US" sz="17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Regista-se o resultado e repete-se.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731520" y="4023360"/>
            <a:ext cx="10698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24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Exemplo de registo de uma corrida: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3657600" y="4526280"/>
            <a:ext cx="4846320" cy="1280160"/>
          </a:xfrm>
          <a:prstGeom prst="rect">
            <a:avLst/>
          </a:prstGeom>
          <a:solidFill>
            <a:srgbClr val="1A2456"/>
          </a:solidFill>
          <a:ln w="12700">
            <a:solidFill>
              <a:srgbClr val="1A245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657600" y="4526280"/>
            <a:ext cx="48463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3 2 </a:t>
            </a:r>
            <a:pPr algn="ctr" indent="0" marL="0">
              <a:buNone/>
            </a:pPr>
            <a:r>
              <a:rPr lang="en-US" sz="4400" b="1" dirty="0">
                <a:solidFill>
                  <a:srgbClr val="C5303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V </a:t>
            </a:r>
            <a:pPr algn="ctr" indent="0" marL="0">
              <a:buNone/>
            </a:pPr>
            <a:r>
              <a:rPr lang="en-US" sz="4400" b="1" dirty="0">
                <a:solidFill>
                  <a:srgbClr val="2F85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</a:t>
            </a:r>
            <a:endParaRPr lang="en-US" sz="4400" dirty="0"/>
          </a:p>
        </p:txBody>
      </p:sp>
      <p:sp>
        <p:nvSpPr>
          <p:cNvPr id="11" name="Text 9"/>
          <p:cNvSpPr/>
          <p:nvPr/>
        </p:nvSpPr>
        <p:spPr>
          <a:xfrm>
            <a:off x="731520" y="5943600"/>
            <a:ext cx="10698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Interruptor de A em 3, interruptor de B em 2; A piscou vermelho, B piscou verde.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Estará a Lua lá quando ninguém olha?</dc:title>
  <dc:subject>Realidade e teoria quântica — síntese do artigo de N. D. Mermin</dc:subject>
  <dc:creator>Zé Pedro</dc:creator>
  <cp:lastModifiedBy>Zé Pedro</cp:lastModifiedBy>
  <cp:revision>1</cp:revision>
  <dcterms:created xsi:type="dcterms:W3CDTF">2026-05-08T08:12:35Z</dcterms:created>
  <dcterms:modified xsi:type="dcterms:W3CDTF">2026-05-08T08:12:35Z</dcterms:modified>
</cp:coreProperties>
</file>